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bin" ContentType="application/vnd.openxmlformats-officedocument.oleObject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60" r:id="rId4"/>
    <p:sldId id="262" r:id="rId5"/>
    <p:sldId id="263" r:id="rId6"/>
    <p:sldId id="264" r:id="rId7"/>
    <p:sldId id="265" r:id="rId8"/>
    <p:sldId id="267" r:id="rId9"/>
    <p:sldId id="268" r:id="rId10"/>
    <p:sldId id="269" r:id="rId11"/>
    <p:sldId id="270" r:id="rId12"/>
    <p:sldId id="271" r:id="rId13"/>
    <p:sldId id="272" r:id="rId14"/>
    <p:sldId id="273" r:id="rId15"/>
    <p:sldId id="274" r:id="rId16"/>
    <p:sldId id="275" r:id="rId17"/>
    <p:sldId id="276" r:id="rId18"/>
    <p:sldId id="277" r:id="rId19"/>
    <p:sldId id="278" r:id="rId20"/>
    <p:sldId id="279" r:id="rId21"/>
    <p:sldId id="280" r:id="rId22"/>
    <p:sldId id="281" r:id="rId23"/>
    <p:sldId id="282" r:id="rId24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  <a:srgbClr val="660033"/>
    <a:srgbClr val="000099"/>
    <a:srgbClr val="14425D"/>
    <a:srgbClr val="FF0000"/>
    <a:srgbClr val="000066"/>
    <a:srgbClr val="336600"/>
    <a:srgbClr val="030349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2021" autoAdjust="0"/>
    <p:restoredTop sz="94660"/>
  </p:normalViewPr>
  <p:slideViewPr>
    <p:cSldViewPr>
      <p:cViewPr>
        <p:scale>
          <a:sx n="80" d="100"/>
          <a:sy n="80" d="100"/>
        </p:scale>
        <p:origin x="-114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image" Target="../media/image1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image" Target="../media/image3.w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6.wmf"/><Relationship Id="rId1" Type="http://schemas.openxmlformats.org/officeDocument/2006/relationships/image" Target="../media/image5.w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9.wmf"/><Relationship Id="rId1" Type="http://schemas.openxmlformats.org/officeDocument/2006/relationships/image" Target="../media/image8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A90A14-D67C-43E4-841F-C44D01E2EC6C}" type="datetimeFigureOut">
              <a:rPr lang="ru-RU"/>
              <a:pPr>
                <a:defRPr/>
              </a:pPr>
              <a:t>14.05.2022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668874-E3E7-4FAA-89F6-6A2908BC97D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96FF03-A3DE-4081-B6DD-39DF622432D5}" type="datetimeFigureOut">
              <a:rPr lang="ru-RU"/>
              <a:pPr>
                <a:defRPr/>
              </a:pPr>
              <a:t>14.05.2022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6B0B8E-3C22-47E8-AFD9-8C4F691308C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EDAF1E-E3DF-403A-B469-8E262DE35E8F}" type="datetimeFigureOut">
              <a:rPr lang="ru-RU"/>
              <a:pPr>
                <a:defRPr/>
              </a:pPr>
              <a:t>14.05.2022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86693C-D3CF-4331-80B0-66209C6EA56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 preserve="1">
  <p:cSld name="Заголовок, объект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D071A5-E9BF-40D5-8680-C6C4402F68EA}" type="datetimeFigureOut">
              <a:rPr lang="ru-RU"/>
              <a:pPr>
                <a:defRPr/>
              </a:pPr>
              <a:t>14.05.2022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110691-8375-40E2-8EEF-3F71F63DC5D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0D72C2-EE21-49E9-8D74-00E2843DC405}" type="datetimeFigureOut">
              <a:rPr lang="ru-RU"/>
              <a:pPr>
                <a:defRPr/>
              </a:pPr>
              <a:t>14.05.2022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AE74BD-42C8-4D4E-AD27-D4EC5CCCF66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66D1FB-D96A-47BF-A8F5-5F83A90CBD03}" type="datetimeFigureOut">
              <a:rPr lang="ru-RU"/>
              <a:pPr>
                <a:defRPr/>
              </a:pPr>
              <a:t>14.05.2022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CB9D1A-D743-423D-BBF8-210BFBD27D9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C2F2E3-52F7-4C7F-8EBC-A1496E547BCA}" type="datetimeFigureOut">
              <a:rPr lang="ru-RU"/>
              <a:pPr>
                <a:defRPr/>
              </a:pPr>
              <a:t>14.05.2022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2E83E5-4E16-42DA-B1BA-A3712DCE255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0DA5A9-E0AE-42AA-A7DE-EEE9FFBB68A2}" type="datetimeFigureOut">
              <a:rPr lang="ru-RU"/>
              <a:pPr>
                <a:defRPr/>
              </a:pPr>
              <a:t>14.05.2022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BC35FA-5CD3-4168-B66F-9FFC7934308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58E973-82C8-45FA-88AA-59ACD8BDD872}" type="datetimeFigureOut">
              <a:rPr lang="ru-RU"/>
              <a:pPr>
                <a:defRPr/>
              </a:pPr>
              <a:t>14.05.2022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D98868-CEEA-4C2E-96F5-6B97BE1FC51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6CFF92-6513-472E-8344-2AD83F748575}" type="datetimeFigureOut">
              <a:rPr lang="ru-RU"/>
              <a:pPr>
                <a:defRPr/>
              </a:pPr>
              <a:t>14.05.2022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7BEB28-586B-494B-B391-BAB4FDF7F47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DD6A48-FA8E-46D2-927E-36DC44323185}" type="datetimeFigureOut">
              <a:rPr lang="ru-RU"/>
              <a:pPr>
                <a:defRPr/>
              </a:pPr>
              <a:t>14.05.2022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37F16A-C3D6-45CC-80BF-6189BEACA03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69EDD1-9BDC-409F-B561-88447D32B234}" type="datetimeFigureOut">
              <a:rPr lang="ru-RU"/>
              <a:pPr>
                <a:defRPr/>
              </a:pPr>
              <a:t>14.05.2022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456F86-070F-417D-9046-2BEC196B119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4EF853A3-A425-4326-94D6-27747A052839}" type="datetimeFigureOut">
              <a:rPr lang="ru-RU"/>
              <a:pPr>
                <a:defRPr/>
              </a:pPr>
              <a:t>14.05.2022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56789C53-9B4B-44F0-A7D2-167AF46B396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59" r:id="rId2"/>
    <p:sldLayoutId id="2147483658" r:id="rId3"/>
    <p:sldLayoutId id="2147483657" r:id="rId4"/>
    <p:sldLayoutId id="2147483656" r:id="rId5"/>
    <p:sldLayoutId id="2147483655" r:id="rId6"/>
    <p:sldLayoutId id="2147483654" r:id="rId7"/>
    <p:sldLayoutId id="2147483653" r:id="rId8"/>
    <p:sldLayoutId id="2147483652" r:id="rId9"/>
    <p:sldLayoutId id="2147483651" r:id="rId10"/>
    <p:sldLayoutId id="2147483650" r:id="rId11"/>
    <p:sldLayoutId id="2147483649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4.vml"/><Relationship Id="rId4" Type="http://schemas.openxmlformats.org/officeDocument/2006/relationships/oleObject" Target="../embeddings/oleObject8.bin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oleObject2.bin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oleObject" Target="../embeddings/oleObject4.bin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4" Type="http://schemas.openxmlformats.org/officeDocument/2006/relationships/oleObject" Target="../embeddings/oleObject6.bin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87450" y="27856"/>
            <a:ext cx="8784976" cy="288032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600" b="1" dirty="0" smtClean="0">
                <a:solidFill>
                  <a:schemeClr val="accent4">
                    <a:lumMod val="75000"/>
                  </a:schemeClr>
                </a:solidFill>
              </a:rPr>
              <a:t>КУРС ЛЕКЦИЙ</a:t>
            </a:r>
            <a:r>
              <a:rPr lang="ru-RU" sz="3600" dirty="0">
                <a:solidFill>
                  <a:schemeClr val="accent4">
                    <a:lumMod val="75000"/>
                  </a:schemeClr>
                </a:solidFill>
              </a:rPr>
              <a:t/>
            </a:r>
            <a:br>
              <a:rPr lang="ru-RU" sz="3600" dirty="0">
                <a:solidFill>
                  <a:schemeClr val="accent4">
                    <a:lumMod val="75000"/>
                  </a:schemeClr>
                </a:solidFill>
              </a:rPr>
            </a:br>
            <a:r>
              <a:rPr lang="ru-RU" sz="2700" b="1" dirty="0">
                <a:solidFill>
                  <a:schemeClr val="accent4">
                    <a:lumMod val="75000"/>
                  </a:schemeClr>
                </a:solidFill>
              </a:rPr>
              <a:t>по учебной дисциплине </a:t>
            </a:r>
            <a:r>
              <a:rPr lang="ru-RU" dirty="0" smtClean="0">
                <a:solidFill>
                  <a:schemeClr val="accent4">
                    <a:lumMod val="75000"/>
                  </a:schemeClr>
                </a:solidFill>
              </a:rPr>
              <a:t/>
            </a:r>
            <a:br>
              <a:rPr lang="ru-RU" dirty="0" smtClean="0">
                <a:solidFill>
                  <a:schemeClr val="accent4">
                    <a:lumMod val="75000"/>
                  </a:schemeClr>
                </a:solidFill>
              </a:rPr>
            </a:br>
            <a:r>
              <a:rPr lang="ru-RU" dirty="0" smtClean="0">
                <a:ln>
                  <a:solidFill>
                    <a:schemeClr val="accent1">
                      <a:alpha val="75000"/>
                    </a:schemeClr>
                  </a:solidFill>
                </a:ln>
                <a:solidFill>
                  <a:srgbClr val="FF0000"/>
                </a:solidFill>
              </a:rPr>
              <a:t>«</a:t>
            </a:r>
            <a:r>
              <a:rPr lang="ru-RU" dirty="0">
                <a:ln>
                  <a:solidFill>
                    <a:schemeClr val="accent1">
                      <a:alpha val="75000"/>
                    </a:schemeClr>
                  </a:solidFill>
                </a:ln>
                <a:solidFill>
                  <a:srgbClr val="FF0000"/>
                </a:solidFill>
              </a:rPr>
              <a:t>Переходные процессы </a:t>
            </a:r>
            <a:r>
              <a:rPr lang="ru-RU" dirty="0" smtClean="0">
                <a:ln>
                  <a:solidFill>
                    <a:schemeClr val="accent1">
                      <a:alpha val="75000"/>
                    </a:schemeClr>
                  </a:solidFill>
                </a:ln>
                <a:solidFill>
                  <a:srgbClr val="FF0000"/>
                </a:solidFill>
              </a:rPr>
              <a:t>в</a:t>
            </a:r>
            <a:br>
              <a:rPr lang="ru-RU" dirty="0" smtClean="0">
                <a:ln>
                  <a:solidFill>
                    <a:schemeClr val="accent1">
                      <a:alpha val="75000"/>
                    </a:schemeClr>
                  </a:solidFill>
                </a:ln>
                <a:solidFill>
                  <a:srgbClr val="FF0000"/>
                </a:solidFill>
              </a:rPr>
            </a:br>
            <a:r>
              <a:rPr lang="ru-RU" dirty="0" smtClean="0">
                <a:ln>
                  <a:solidFill>
                    <a:schemeClr val="accent1">
                      <a:alpha val="75000"/>
                    </a:schemeClr>
                  </a:solidFill>
                </a:ln>
                <a:solidFill>
                  <a:srgbClr val="FF0000"/>
                </a:solidFill>
              </a:rPr>
              <a:t> электроэнергетических</a:t>
            </a:r>
            <a:br>
              <a:rPr lang="ru-RU" dirty="0" smtClean="0">
                <a:ln>
                  <a:solidFill>
                    <a:schemeClr val="accent1">
                      <a:alpha val="75000"/>
                    </a:schemeClr>
                  </a:solidFill>
                </a:ln>
                <a:solidFill>
                  <a:srgbClr val="FF0000"/>
                </a:solidFill>
              </a:rPr>
            </a:br>
            <a:r>
              <a:rPr lang="ru-RU" dirty="0" smtClean="0">
                <a:ln>
                  <a:solidFill>
                    <a:schemeClr val="accent1">
                      <a:alpha val="75000"/>
                    </a:schemeClr>
                  </a:solidFill>
                </a:ln>
                <a:solidFill>
                  <a:srgbClr val="FF0000"/>
                </a:solidFill>
              </a:rPr>
              <a:t>системах»</a:t>
            </a:r>
            <a:endParaRPr lang="ru-RU" dirty="0">
              <a:ln>
                <a:solidFill>
                  <a:schemeClr val="accent1">
                    <a:alpha val="75000"/>
                  </a:schemeClr>
                </a:solidFill>
              </a:ln>
              <a:solidFill>
                <a:srgbClr val="FF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2852738"/>
            <a:ext cx="9144000" cy="3816350"/>
          </a:xfrm>
        </p:spPr>
        <p:txBody>
          <a:bodyPr>
            <a:normAutofit/>
          </a:bodyPr>
          <a:lstStyle/>
          <a:p>
            <a:pPr marL="1371600" lvl="2" indent="-457200" algn="l" eaLnBrk="1" hangingPunct="1">
              <a:lnSpc>
                <a:spcPct val="90000"/>
              </a:lnSpc>
              <a:defRPr/>
            </a:pPr>
            <a:r>
              <a:rPr lang="ru-RU" sz="2000" b="1" smtClean="0">
                <a:solidFill>
                  <a:srgbClr val="262626"/>
                </a:solidFill>
              </a:rPr>
              <a:t>Раздел 1</a:t>
            </a:r>
            <a:r>
              <a:rPr lang="ru-RU" sz="1800" b="1" smtClean="0">
                <a:solidFill>
                  <a:srgbClr val="262626"/>
                </a:solidFill>
              </a:rPr>
              <a:t>  </a:t>
            </a:r>
            <a:r>
              <a:rPr lang="ru-RU" sz="2800" b="1" dirty="0" smtClean="0">
                <a:solidFill>
                  <a:srgbClr val="14425D"/>
                </a:solidFill>
              </a:rPr>
              <a:t>Основные сведения о переходных процессах в электроэнергетических системах</a:t>
            </a:r>
          </a:p>
          <a:p>
            <a:pPr marL="609600" indent="-609600" eaLnBrk="1" hangingPunct="1">
              <a:lnSpc>
                <a:spcPct val="90000"/>
              </a:lnSpc>
              <a:spcBef>
                <a:spcPts val="1800"/>
              </a:spcBef>
              <a:defRPr/>
            </a:pPr>
            <a:r>
              <a:rPr lang="ru-RU" sz="2000" b="1" dirty="0" smtClean="0">
                <a:solidFill>
                  <a:srgbClr val="262626"/>
                </a:solidFill>
              </a:rPr>
              <a:t>ЛЕКЦИЯ № 2 </a:t>
            </a:r>
            <a:r>
              <a:rPr lang="ru-RU" sz="2800" b="1" dirty="0" smtClean="0">
                <a:solidFill>
                  <a:srgbClr val="14425D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Общие сведения о коротких замыканиях в трехфазных цепях</a:t>
            </a:r>
            <a:r>
              <a:rPr lang="ru-RU" sz="2800" dirty="0" smtClean="0">
                <a:solidFill>
                  <a:schemeClr val="tx1"/>
                </a:solidFill>
              </a:rPr>
              <a:t> </a:t>
            </a:r>
            <a:endParaRPr lang="ru-RU" sz="2000" b="1" dirty="0" smtClean="0">
              <a:solidFill>
                <a:srgbClr val="262626"/>
              </a:solidFill>
            </a:endParaRPr>
          </a:p>
          <a:p>
            <a:pPr marL="609600" indent="-609600" algn="l" eaLnBrk="1" hangingPunct="1">
              <a:lnSpc>
                <a:spcPct val="90000"/>
              </a:lnSpc>
              <a:defRPr/>
            </a:pPr>
            <a:r>
              <a:rPr lang="ru-RU" sz="2000" b="1" dirty="0" smtClean="0">
                <a:solidFill>
                  <a:srgbClr val="030349"/>
                </a:solidFill>
              </a:rPr>
              <a:t>       </a:t>
            </a:r>
            <a:r>
              <a:rPr lang="ru-RU" sz="2000" b="1" dirty="0" smtClean="0">
                <a:solidFill>
                  <a:schemeClr val="tx1"/>
                </a:solidFill>
              </a:rPr>
              <a:t>Учебные вопросы лекции:</a:t>
            </a:r>
            <a:endParaRPr lang="ru-RU" sz="2000" dirty="0" smtClean="0">
              <a:solidFill>
                <a:schemeClr val="tx1"/>
              </a:solidFill>
            </a:endParaRPr>
          </a:p>
          <a:p>
            <a:pPr marL="609600" indent="-609600" algn="l">
              <a:lnSpc>
                <a:spcPct val="90000"/>
              </a:lnSpc>
              <a:defRPr/>
            </a:pPr>
            <a:r>
              <a:rPr lang="ru-RU" sz="2000" dirty="0" smtClean="0">
                <a:solidFill>
                  <a:schemeClr val="tx1"/>
                </a:solidFill>
              </a:rPr>
              <a:t>   </a:t>
            </a:r>
            <a:r>
              <a:rPr lang="ru-RU" sz="2400" b="1" dirty="0" smtClean="0">
                <a:solidFill>
                  <a:srgbClr val="14425D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1. Классификация коротких замыканий.</a:t>
            </a:r>
          </a:p>
          <a:p>
            <a:pPr marL="609600" indent="-609600">
              <a:lnSpc>
                <a:spcPct val="90000"/>
              </a:lnSpc>
              <a:defRPr/>
            </a:pPr>
            <a:r>
              <a:rPr lang="ru-RU" sz="2400" b="1" dirty="0" smtClean="0">
                <a:solidFill>
                  <a:srgbClr val="14425D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2. Причины возникновения и последствия коротких замыканий.</a:t>
            </a:r>
          </a:p>
          <a:p>
            <a:pPr marL="609600" indent="-609600" algn="l">
              <a:lnSpc>
                <a:spcPct val="90000"/>
              </a:lnSpc>
              <a:defRPr/>
            </a:pPr>
            <a:r>
              <a:rPr lang="ru-RU" sz="2400" b="1" dirty="0" smtClean="0">
                <a:solidFill>
                  <a:srgbClr val="14425D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 3. Расчетные условия коротких замыканий.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ая выноска 5"/>
          <p:cNvSpPr/>
          <p:nvPr/>
        </p:nvSpPr>
        <p:spPr>
          <a:xfrm>
            <a:off x="107950" y="115888"/>
            <a:ext cx="8928100" cy="1728787"/>
          </a:xfrm>
          <a:prstGeom prst="wedgeRectCallout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7" name="Заголовок 1"/>
          <p:cNvSpPr txBox="1">
            <a:spLocks/>
          </p:cNvSpPr>
          <p:nvPr/>
        </p:nvSpPr>
        <p:spPr bwMode="auto">
          <a:xfrm>
            <a:off x="128588" y="188913"/>
            <a:ext cx="8907462" cy="1655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defRPr/>
            </a:pPr>
            <a:r>
              <a:rPr lang="ru-RU" sz="3200" b="1" dirty="0" smtClean="0">
                <a:solidFill>
                  <a:srgbClr val="6600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КЗ могут быть и </a:t>
            </a:r>
            <a:r>
              <a:rPr lang="ru-RU" sz="32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видоизменяющимися</a:t>
            </a:r>
            <a:r>
              <a:rPr lang="ru-RU" sz="3200" b="1" dirty="0" smtClean="0">
                <a:solidFill>
                  <a:srgbClr val="6600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т.е. переходящими из одного вида в другой, а также </a:t>
            </a:r>
            <a:r>
              <a:rPr lang="ru-RU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устойчивыми</a:t>
            </a:r>
            <a:r>
              <a:rPr lang="ru-RU" sz="3200" b="1" dirty="0" smtClean="0">
                <a:solidFill>
                  <a:srgbClr val="6600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и </a:t>
            </a:r>
            <a:r>
              <a:rPr lang="ru-RU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неустойчивыми</a:t>
            </a:r>
            <a:r>
              <a:rPr lang="ru-RU" sz="3200" b="1" dirty="0" smtClean="0">
                <a:solidFill>
                  <a:srgbClr val="6600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r>
              <a:rPr lang="ru-RU" dirty="0" smtClean="0">
                <a:solidFill>
                  <a:srgbClr val="660033"/>
                </a:solidFill>
              </a:rPr>
              <a:t> </a:t>
            </a:r>
            <a:endParaRPr lang="ru-RU" dirty="0">
              <a:solidFill>
                <a:srgbClr val="660033"/>
              </a:solidFill>
            </a:endParaRPr>
          </a:p>
        </p:txBody>
      </p:sp>
      <p:sp>
        <p:nvSpPr>
          <p:cNvPr id="9" name="Левая фигурная скобка 8"/>
          <p:cNvSpPr/>
          <p:nvPr/>
        </p:nvSpPr>
        <p:spPr>
          <a:xfrm>
            <a:off x="152400" y="2133600"/>
            <a:ext cx="458788" cy="4608513"/>
          </a:xfrm>
          <a:prstGeom prst="leftBrace">
            <a:avLst/>
          </a:prstGeom>
          <a:ln w="571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611188" y="2205038"/>
            <a:ext cx="8353425" cy="2232025"/>
          </a:xfrm>
          <a:prstGeom prst="round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1" name="Заголовок 1"/>
          <p:cNvSpPr txBox="1">
            <a:spLocks/>
          </p:cNvSpPr>
          <p:nvPr/>
        </p:nvSpPr>
        <p:spPr bwMode="auto">
          <a:xfrm>
            <a:off x="722313" y="2222500"/>
            <a:ext cx="8242300" cy="2214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defRPr/>
            </a:pPr>
            <a:r>
              <a:rPr lang="ru-RU" sz="32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Устойчивыми</a:t>
            </a:r>
            <a:r>
              <a:rPr lang="ru-RU" sz="3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называются КЗ, условия возникновения которых сохраняются во время бестоковой паузы коммутационного электрического аппарата (выключателя). </a:t>
            </a:r>
          </a:p>
          <a:p>
            <a:pPr>
              <a:defRPr/>
            </a:pPr>
            <a:endParaRPr lang="ru-RU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611188" y="4821238"/>
            <a:ext cx="8353425" cy="1728787"/>
          </a:xfrm>
          <a:prstGeom prst="round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3" name="Заголовок 1"/>
          <p:cNvSpPr txBox="1">
            <a:spLocks/>
          </p:cNvSpPr>
          <p:nvPr/>
        </p:nvSpPr>
        <p:spPr bwMode="auto">
          <a:xfrm>
            <a:off x="666750" y="4733925"/>
            <a:ext cx="8242300" cy="1782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defRPr/>
            </a:pPr>
            <a:r>
              <a:rPr lang="ru-RU" sz="32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Неустойчивыми</a:t>
            </a:r>
            <a:r>
              <a:rPr lang="ru-RU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называются КЗ, условия возникновения которых самоликвидируются во время бестоковой паузы. </a:t>
            </a:r>
            <a:endParaRPr lang="ru-RU" sz="32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defRPr/>
            </a:pPr>
            <a:endParaRPr lang="ru-RU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8900" y="188913"/>
            <a:ext cx="8928100" cy="3586162"/>
          </a:xfrm>
        </p:spPr>
        <p:txBody>
          <a:bodyPr/>
          <a:lstStyle/>
          <a:p>
            <a:pPr>
              <a:defRPr/>
            </a:pPr>
            <a:r>
              <a:rPr lang="ru-RU" sz="32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количественном отношении </a:t>
            </a:r>
            <a:r>
              <a:rPr lang="ru-RU" sz="3200" b="1" i="1" dirty="0">
                <a:solidFill>
                  <a:srgbClr val="6600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К3 в сетях,</a:t>
            </a:r>
            <a:r>
              <a:rPr lang="ru-RU" sz="3200" b="1" dirty="0">
                <a:solidFill>
                  <a:srgbClr val="6600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по усредненным данным, распределяются по видам следующим </a:t>
            </a:r>
            <a:r>
              <a:rPr lang="ru-RU" sz="3200" b="1" dirty="0" smtClean="0">
                <a:solidFill>
                  <a:srgbClr val="6600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образом:</a:t>
            </a:r>
            <a:r>
              <a:rPr lang="ru-RU" sz="3200" b="1" dirty="0">
                <a:solidFill>
                  <a:srgbClr val="6600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3200" b="1" dirty="0">
                <a:solidFill>
                  <a:srgbClr val="6600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</a:t>
            </a:r>
            <a:r>
              <a:rPr lang="ru-RU" sz="3200" b="1" baseline="30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(З</a:t>
            </a:r>
            <a:r>
              <a:rPr lang="ru-RU" sz="3200" b="1" baseline="300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</a:t>
            </a:r>
            <a:r>
              <a:rPr lang="ru-RU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= 5 %;  </a:t>
            </a:r>
            <a:r>
              <a:rPr lang="ru-RU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</a:t>
            </a:r>
            <a:r>
              <a:rPr lang="ru-RU" sz="3200" b="1" baseline="300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( 2 )</a:t>
            </a:r>
            <a:r>
              <a:rPr lang="ru-RU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= 10 %;  </a:t>
            </a:r>
            <a:r>
              <a:rPr lang="ru-RU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</a:t>
            </a:r>
            <a:r>
              <a:rPr lang="ru-RU" sz="3200" b="1" baseline="30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(1</a:t>
            </a:r>
            <a:r>
              <a:rPr lang="ru-RU" sz="3200" b="1" baseline="300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</a:t>
            </a:r>
            <a:r>
              <a:rPr lang="ru-RU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= 65 %;  </a:t>
            </a:r>
            <a:r>
              <a:rPr lang="ru-RU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</a:t>
            </a:r>
            <a:r>
              <a:rPr lang="ru-RU" sz="3200" b="1" baseline="300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(1,1)</a:t>
            </a:r>
            <a:r>
              <a:rPr lang="ru-RU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и </a:t>
            </a:r>
            <a:r>
              <a:rPr lang="en-US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</a:t>
            </a:r>
            <a:r>
              <a:rPr lang="ru-RU" sz="3200" b="1" baseline="300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(1+1)</a:t>
            </a:r>
            <a:r>
              <a:rPr lang="ru-RU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= 20 %</a:t>
            </a:r>
            <a:r>
              <a:rPr lang="ru-RU" sz="3200" b="1" dirty="0">
                <a:solidFill>
                  <a:srgbClr val="6600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200" b="1" dirty="0" smtClean="0">
                <a:solidFill>
                  <a:srgbClr val="6600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endParaRPr lang="ru-RU" sz="3200" b="1" dirty="0">
              <a:solidFill>
                <a:srgbClr val="66003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 bwMode="auto">
          <a:xfrm>
            <a:off x="107950" y="3716338"/>
            <a:ext cx="8856663" cy="3025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defRPr/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Однако статистические исследования, проведенные в последние годы, показали, что относительная частота различных видов К3 существенно зависит и от напряжения сети </a:t>
            </a:r>
            <a:endParaRPr lang="ru-RU" sz="3200" b="1" dirty="0" smtClean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defRPr/>
            </a:pPr>
            <a:r>
              <a:rPr lang="ru-RU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Как </a:t>
            </a:r>
            <a:r>
              <a:rPr lang="ru-RU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следует </a:t>
            </a:r>
            <a:r>
              <a:rPr lang="ru-RU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из этих данных, </a:t>
            </a:r>
            <a:r>
              <a:rPr lang="ru-RU" sz="32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преобладающее большинство коротких замыканий является </a:t>
            </a:r>
            <a:r>
              <a:rPr lang="ru-RU" sz="32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однофазными.</a:t>
            </a:r>
            <a:r>
              <a:rPr lang="ru-RU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ru-RU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ru-RU" sz="3200" b="1" dirty="0"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Относительная частота возникновения различных видов К3</a:t>
            </a: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395288" y="1412875"/>
          <a:ext cx="8208909" cy="5328591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977655"/>
                <a:gridCol w="748218"/>
                <a:gridCol w="748218"/>
                <a:gridCol w="557583"/>
                <a:gridCol w="557583"/>
                <a:gridCol w="557583"/>
                <a:gridCol w="775961"/>
                <a:gridCol w="775961"/>
                <a:gridCol w="510147"/>
              </a:tblGrid>
              <a:tr h="988836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660033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Вид и условное обозначение К</a:t>
                      </a:r>
                      <a:r>
                        <a:rPr lang="ru-RU" sz="2400" b="1" baseline="30000" dirty="0">
                          <a:solidFill>
                            <a:srgbClr val="660033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(</a:t>
                      </a:r>
                      <a:r>
                        <a:rPr lang="en-US" sz="2400" b="1" baseline="30000" dirty="0">
                          <a:solidFill>
                            <a:srgbClr val="660033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n</a:t>
                      </a:r>
                      <a:r>
                        <a:rPr lang="ru-RU" sz="2400" b="1" baseline="30000" dirty="0">
                          <a:solidFill>
                            <a:srgbClr val="660033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)</a:t>
                      </a:r>
                      <a:r>
                        <a:rPr lang="ru-RU" sz="2400" b="1" dirty="0">
                          <a:solidFill>
                            <a:srgbClr val="660033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</a:t>
                      </a:r>
                      <a:r>
                        <a:rPr lang="ru-RU" sz="2400" b="1" dirty="0" smtClean="0">
                          <a:solidFill>
                            <a:srgbClr val="660033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КЗ</a:t>
                      </a:r>
                      <a:endParaRPr lang="ru-RU" sz="2400" b="1" dirty="0">
                        <a:solidFill>
                          <a:srgbClr val="660033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</a:endParaRPr>
                    </a:p>
                  </a:txBody>
                  <a:tcPr marL="25400" marR="25400" marT="0" marB="0"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 gridSpan="8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660033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Относительная частота коротких замыканий (%) в сетях напряжением, </a:t>
                      </a:r>
                      <a:r>
                        <a:rPr lang="ru-RU" sz="2000" b="1" dirty="0" err="1">
                          <a:solidFill>
                            <a:srgbClr val="660033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кВ</a:t>
                      </a:r>
                      <a:endParaRPr lang="ru-RU" sz="2000" b="1" dirty="0">
                        <a:solidFill>
                          <a:srgbClr val="660033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</a:endParaRPr>
                    </a:p>
                  </a:txBody>
                  <a:tcPr marL="25400" marR="25400" marT="0" marB="0"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1543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660033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До1</a:t>
                      </a:r>
                      <a:endParaRPr lang="ru-RU" sz="1800" b="1" dirty="0">
                        <a:solidFill>
                          <a:srgbClr val="660033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</a:endParaRPr>
                    </a:p>
                  </a:txBody>
                  <a:tcPr marL="25400" marR="25400" marT="0" marB="0"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660033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6-20</a:t>
                      </a:r>
                      <a:endParaRPr lang="ru-RU" sz="1800" b="1" dirty="0">
                        <a:solidFill>
                          <a:srgbClr val="660033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</a:endParaRPr>
                    </a:p>
                  </a:txBody>
                  <a:tcPr marL="25400" marR="25400" marT="0" marB="0"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660033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35</a:t>
                      </a:r>
                      <a:endParaRPr lang="ru-RU" sz="1800" b="1" dirty="0">
                        <a:solidFill>
                          <a:srgbClr val="660033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</a:endParaRPr>
                    </a:p>
                  </a:txBody>
                  <a:tcPr marL="25400" marR="25400" marT="0" marB="0"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660033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110</a:t>
                      </a:r>
                      <a:endParaRPr lang="ru-RU" sz="1800" b="1" dirty="0">
                        <a:solidFill>
                          <a:srgbClr val="660033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</a:endParaRPr>
                    </a:p>
                  </a:txBody>
                  <a:tcPr marL="25400" marR="25400" marT="0" marB="0"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660033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220</a:t>
                      </a:r>
                      <a:endParaRPr lang="ru-RU" sz="1800" b="1" dirty="0">
                        <a:solidFill>
                          <a:srgbClr val="660033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</a:endParaRPr>
                    </a:p>
                  </a:txBody>
                  <a:tcPr marL="25400" marR="25400" marT="0" marB="0"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660033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330</a:t>
                      </a:r>
                      <a:endParaRPr lang="ru-RU" sz="1800" b="1" dirty="0">
                        <a:solidFill>
                          <a:srgbClr val="660033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</a:endParaRPr>
                    </a:p>
                  </a:txBody>
                  <a:tcPr marL="25400" marR="25400" marT="0" marB="0"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660033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500</a:t>
                      </a:r>
                      <a:endParaRPr lang="ru-RU" sz="1800" b="1" dirty="0">
                        <a:solidFill>
                          <a:srgbClr val="660033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</a:endParaRPr>
                    </a:p>
                  </a:txBody>
                  <a:tcPr marL="25400" marR="25400" marT="0" marB="0"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660033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750</a:t>
                      </a:r>
                      <a:endParaRPr lang="ru-RU" sz="1800" b="1" dirty="0">
                        <a:solidFill>
                          <a:srgbClr val="660033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</a:endParaRPr>
                    </a:p>
                  </a:txBody>
                  <a:tcPr marL="25400" marR="25400" marT="0" marB="0"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</a:tr>
              <a:tr h="67982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660033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Трехфазные - К</a:t>
                      </a:r>
                      <a:r>
                        <a:rPr lang="en-US" sz="2400" b="1" baseline="30000" dirty="0">
                          <a:solidFill>
                            <a:srgbClr val="660033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(</a:t>
                      </a:r>
                      <a:r>
                        <a:rPr lang="ru-RU" sz="2400" b="1" baseline="30000" dirty="0">
                          <a:solidFill>
                            <a:srgbClr val="660033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3)</a:t>
                      </a:r>
                      <a:endParaRPr lang="ru-RU" sz="2400" b="1" dirty="0">
                        <a:solidFill>
                          <a:srgbClr val="660033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</a:endParaRPr>
                    </a:p>
                  </a:txBody>
                  <a:tcPr marL="25400" marR="25400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14425D"/>
                          </a:solidFill>
                          <a:effectLst/>
                        </a:rPr>
                        <a:t>29</a:t>
                      </a:r>
                      <a:endParaRPr lang="ru-RU" sz="2000" b="1" dirty="0">
                        <a:solidFill>
                          <a:srgbClr val="14425D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5400" marR="25400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14425D"/>
                          </a:solidFill>
                          <a:effectLst/>
                        </a:rPr>
                        <a:t>9-11</a:t>
                      </a:r>
                      <a:endParaRPr lang="ru-RU" sz="2000" b="1" dirty="0">
                        <a:solidFill>
                          <a:srgbClr val="14425D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5400" marR="25400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14425D"/>
                          </a:solidFill>
                          <a:effectLst/>
                        </a:rPr>
                        <a:t>8</a:t>
                      </a:r>
                      <a:endParaRPr lang="ru-RU" sz="2000" b="1" dirty="0">
                        <a:solidFill>
                          <a:srgbClr val="14425D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5400" marR="25400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14425D"/>
                          </a:solidFill>
                          <a:effectLst/>
                        </a:rPr>
                        <a:t>4</a:t>
                      </a:r>
                      <a:endParaRPr lang="ru-RU" sz="2000" b="1" dirty="0">
                        <a:solidFill>
                          <a:srgbClr val="14425D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5400" marR="25400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14425D"/>
                          </a:solidFill>
                          <a:effectLst/>
                        </a:rPr>
                        <a:t>2</a:t>
                      </a:r>
                      <a:endParaRPr lang="ru-RU" sz="2000" b="1" dirty="0">
                        <a:solidFill>
                          <a:srgbClr val="14425D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5400" marR="25400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14425D"/>
                          </a:solidFill>
                          <a:effectLst/>
                        </a:rPr>
                        <a:t>1</a:t>
                      </a:r>
                      <a:endParaRPr lang="ru-RU" sz="2000" b="1" dirty="0">
                        <a:solidFill>
                          <a:srgbClr val="14425D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5400" marR="25400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14425D"/>
                          </a:solidFill>
                          <a:effectLst/>
                        </a:rPr>
                        <a:t>1</a:t>
                      </a:r>
                      <a:endParaRPr lang="ru-RU" sz="2000" b="1" dirty="0">
                        <a:solidFill>
                          <a:srgbClr val="14425D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5400" marR="25400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14425D"/>
                          </a:solidFill>
                          <a:effectLst/>
                        </a:rPr>
                        <a:t>1</a:t>
                      </a:r>
                      <a:endParaRPr lang="ru-RU" sz="2000" b="1" dirty="0">
                        <a:solidFill>
                          <a:srgbClr val="14425D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5400" marR="25400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83062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chemeClr val="accent2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Двухфазные –К</a:t>
                      </a:r>
                      <a:r>
                        <a:rPr lang="en-US" sz="2400" b="1" baseline="30000" dirty="0">
                          <a:solidFill>
                            <a:schemeClr val="accent2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(2</a:t>
                      </a:r>
                      <a:r>
                        <a:rPr lang="ru-RU" sz="2400" b="1" baseline="30000" dirty="0">
                          <a:solidFill>
                            <a:schemeClr val="accent2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)</a:t>
                      </a:r>
                      <a:endParaRPr lang="ru-RU" sz="2400" b="1" dirty="0">
                        <a:solidFill>
                          <a:schemeClr val="accent2">
                            <a:lumMod val="75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</a:endParaRPr>
                    </a:p>
                  </a:txBody>
                  <a:tcPr marL="25400" marR="2540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>
                          <a:solidFill>
                            <a:srgbClr val="14425D"/>
                          </a:solidFill>
                          <a:effectLst/>
                        </a:rPr>
                        <a:t> </a:t>
                      </a:r>
                      <a:endParaRPr lang="ru-RU" sz="2000" b="1">
                        <a:solidFill>
                          <a:srgbClr val="14425D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5400" marR="2540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>
                          <a:solidFill>
                            <a:srgbClr val="14425D"/>
                          </a:solidFill>
                          <a:effectLst/>
                        </a:rPr>
                        <a:t>17-19</a:t>
                      </a:r>
                      <a:endParaRPr lang="ru-RU" sz="2000" b="1">
                        <a:solidFill>
                          <a:srgbClr val="14425D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5400" marR="2540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>
                          <a:solidFill>
                            <a:srgbClr val="14425D"/>
                          </a:solidFill>
                          <a:effectLst/>
                        </a:rPr>
                        <a:t>18</a:t>
                      </a:r>
                      <a:endParaRPr lang="ru-RU" sz="2000" b="1">
                        <a:solidFill>
                          <a:srgbClr val="14425D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5400" marR="2540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rgbClr val="14425D"/>
                          </a:solidFill>
                          <a:effectLst/>
                        </a:rPr>
                        <a:t>5</a:t>
                      </a:r>
                      <a:r>
                        <a:rPr lang="ru-RU" sz="2000" b="1" dirty="0">
                          <a:solidFill>
                            <a:srgbClr val="14425D"/>
                          </a:solidFill>
                          <a:effectLst/>
                        </a:rPr>
                        <a:t> </a:t>
                      </a:r>
                      <a:endParaRPr lang="ru-RU" sz="2000" b="1" dirty="0">
                        <a:solidFill>
                          <a:srgbClr val="14425D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5400" marR="2540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14425D"/>
                          </a:solidFill>
                          <a:effectLst/>
                        </a:rPr>
                        <a:t>3</a:t>
                      </a:r>
                      <a:endParaRPr lang="ru-RU" sz="2000" b="1" dirty="0">
                        <a:solidFill>
                          <a:srgbClr val="14425D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5400" marR="2540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rgbClr val="14425D"/>
                          </a:solidFill>
                          <a:effectLst/>
                        </a:rPr>
                        <a:t>4</a:t>
                      </a:r>
                      <a:r>
                        <a:rPr lang="ru-RU" sz="2000" b="1" dirty="0">
                          <a:solidFill>
                            <a:srgbClr val="14425D"/>
                          </a:solidFill>
                          <a:effectLst/>
                        </a:rPr>
                        <a:t> </a:t>
                      </a:r>
                      <a:endParaRPr lang="ru-RU" sz="2000" b="1" dirty="0">
                        <a:solidFill>
                          <a:srgbClr val="14425D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5400" marR="2540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rgbClr val="14425D"/>
                          </a:solidFill>
                          <a:effectLst/>
                        </a:rPr>
                        <a:t>2</a:t>
                      </a:r>
                      <a:r>
                        <a:rPr lang="ru-RU" sz="2000" b="1" dirty="0">
                          <a:solidFill>
                            <a:srgbClr val="14425D"/>
                          </a:solidFill>
                          <a:effectLst/>
                        </a:rPr>
                        <a:t> </a:t>
                      </a:r>
                      <a:endParaRPr lang="ru-RU" sz="2000" b="1" dirty="0">
                        <a:solidFill>
                          <a:srgbClr val="14425D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5400" marR="2540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rgbClr val="14425D"/>
                          </a:solidFill>
                          <a:effectLst/>
                        </a:rPr>
                        <a:t>1</a:t>
                      </a:r>
                      <a:r>
                        <a:rPr lang="ru-RU" sz="2000" b="1" dirty="0">
                          <a:solidFill>
                            <a:srgbClr val="14425D"/>
                          </a:solidFill>
                          <a:effectLst/>
                        </a:rPr>
                        <a:t> </a:t>
                      </a:r>
                      <a:endParaRPr lang="ru-RU" sz="2000" b="1" dirty="0">
                        <a:solidFill>
                          <a:srgbClr val="14425D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5400" marR="25400" marT="0" marB="0" anchor="ctr"/>
                </a:tc>
              </a:tr>
              <a:tr h="106794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chemeClr val="accent2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Однофазные –К</a:t>
                      </a:r>
                      <a:r>
                        <a:rPr lang="en-US" sz="2400" b="1" baseline="30000" dirty="0">
                          <a:solidFill>
                            <a:schemeClr val="accent2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(1</a:t>
                      </a:r>
                      <a:r>
                        <a:rPr lang="ru-RU" sz="2400" b="1" baseline="30000" dirty="0">
                          <a:solidFill>
                            <a:schemeClr val="accent2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)</a:t>
                      </a:r>
                      <a:endParaRPr lang="ru-RU" sz="2400" b="1" dirty="0">
                        <a:solidFill>
                          <a:schemeClr val="accent2">
                            <a:lumMod val="75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</a:endParaRPr>
                    </a:p>
                  </a:txBody>
                  <a:tcPr marL="25400" marR="25400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14425D"/>
                          </a:solidFill>
                          <a:effectLst/>
                        </a:rPr>
                        <a:t>71</a:t>
                      </a:r>
                      <a:endParaRPr lang="ru-RU" sz="2000" b="1" dirty="0">
                        <a:solidFill>
                          <a:srgbClr val="14425D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5400" marR="25400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14425D"/>
                          </a:solidFill>
                          <a:effectLst/>
                        </a:rPr>
                        <a:t>60-61</a:t>
                      </a:r>
                      <a:endParaRPr lang="ru-RU" sz="2000" b="1" dirty="0">
                        <a:solidFill>
                          <a:srgbClr val="14425D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5400" marR="25400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14425D"/>
                          </a:solidFill>
                          <a:effectLst/>
                        </a:rPr>
                        <a:t>67</a:t>
                      </a:r>
                      <a:endParaRPr lang="ru-RU" sz="2000" b="1" dirty="0">
                        <a:solidFill>
                          <a:srgbClr val="14425D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5400" marR="25400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14425D"/>
                          </a:solidFill>
                          <a:effectLst/>
                        </a:rPr>
                        <a:t>83</a:t>
                      </a:r>
                      <a:endParaRPr lang="ru-RU" sz="2000" b="1" dirty="0">
                        <a:solidFill>
                          <a:srgbClr val="14425D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5400" marR="25400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14425D"/>
                          </a:solidFill>
                          <a:effectLst/>
                        </a:rPr>
                        <a:t>88</a:t>
                      </a:r>
                      <a:endParaRPr lang="ru-RU" sz="2000" b="1" dirty="0">
                        <a:solidFill>
                          <a:srgbClr val="14425D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5400" marR="25400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14425D"/>
                          </a:solidFill>
                          <a:effectLst/>
                        </a:rPr>
                        <a:t>91</a:t>
                      </a:r>
                      <a:endParaRPr lang="ru-RU" sz="2000" b="1" dirty="0">
                        <a:solidFill>
                          <a:srgbClr val="14425D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5400" marR="25400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14425D"/>
                          </a:solidFill>
                          <a:effectLst/>
                        </a:rPr>
                        <a:t> 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14425D"/>
                          </a:solidFill>
                          <a:effectLst/>
                        </a:rPr>
                        <a:t>95-96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14425D"/>
                          </a:solidFill>
                          <a:effectLst/>
                        </a:rPr>
                        <a:t> </a:t>
                      </a:r>
                      <a:endParaRPr lang="ru-RU" sz="2000" b="1" dirty="0">
                        <a:solidFill>
                          <a:srgbClr val="14425D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5400" marR="25400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14425D"/>
                          </a:solidFill>
                          <a:effectLst/>
                        </a:rPr>
                        <a:t>97</a:t>
                      </a:r>
                      <a:endParaRPr lang="ru-RU" sz="2000" b="1" dirty="0">
                        <a:solidFill>
                          <a:srgbClr val="14425D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5400" marR="25400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124593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chemeClr val="accent2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Двухфазные на землю – К</a:t>
                      </a:r>
                      <a:r>
                        <a:rPr lang="en-US" sz="2400" b="1" baseline="30000" dirty="0">
                          <a:solidFill>
                            <a:schemeClr val="accent2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(1</a:t>
                      </a:r>
                      <a:r>
                        <a:rPr lang="ru-RU" sz="2400" b="1" baseline="30000" dirty="0">
                          <a:solidFill>
                            <a:schemeClr val="accent2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,1)</a:t>
                      </a:r>
                      <a:endParaRPr lang="ru-RU" sz="2400" b="1" dirty="0">
                        <a:solidFill>
                          <a:schemeClr val="accent2">
                            <a:lumMod val="75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 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5400" marR="2540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>
                          <a:solidFill>
                            <a:srgbClr val="14425D"/>
                          </a:solidFill>
                          <a:effectLst/>
                        </a:rPr>
                        <a:t> 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>
                          <a:solidFill>
                            <a:srgbClr val="14425D"/>
                          </a:solidFill>
                          <a:effectLst/>
                        </a:rPr>
                        <a:t> </a:t>
                      </a:r>
                      <a:endParaRPr lang="ru-RU" sz="2000" b="1">
                        <a:solidFill>
                          <a:srgbClr val="14425D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5400" marR="2540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>
                          <a:solidFill>
                            <a:srgbClr val="14425D"/>
                          </a:solidFill>
                          <a:effectLst/>
                        </a:rPr>
                        <a:t>11-12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>
                          <a:solidFill>
                            <a:srgbClr val="14425D"/>
                          </a:solidFill>
                          <a:effectLst/>
                        </a:rPr>
                        <a:t> </a:t>
                      </a:r>
                      <a:endParaRPr lang="ru-RU" sz="2000" b="1">
                        <a:solidFill>
                          <a:srgbClr val="14425D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5400" marR="2540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>
                          <a:solidFill>
                            <a:srgbClr val="14425D"/>
                          </a:solidFill>
                          <a:effectLst/>
                        </a:rPr>
                        <a:t>7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>
                          <a:solidFill>
                            <a:srgbClr val="14425D"/>
                          </a:solidFill>
                          <a:effectLst/>
                        </a:rPr>
                        <a:t> </a:t>
                      </a:r>
                      <a:endParaRPr lang="ru-RU" sz="2000" b="1">
                        <a:solidFill>
                          <a:srgbClr val="14425D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5400" marR="2540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>
                          <a:solidFill>
                            <a:srgbClr val="14425D"/>
                          </a:solidFill>
                          <a:effectLst/>
                        </a:rPr>
                        <a:t>8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>
                          <a:solidFill>
                            <a:srgbClr val="14425D"/>
                          </a:solidFill>
                          <a:effectLst/>
                        </a:rPr>
                        <a:t> </a:t>
                      </a:r>
                      <a:endParaRPr lang="ru-RU" sz="2000" b="1">
                        <a:solidFill>
                          <a:srgbClr val="14425D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5400" marR="2540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>
                          <a:solidFill>
                            <a:srgbClr val="14425D"/>
                          </a:solidFill>
                          <a:effectLst/>
                        </a:rPr>
                        <a:t>7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>
                          <a:solidFill>
                            <a:srgbClr val="14425D"/>
                          </a:solidFill>
                          <a:effectLst/>
                        </a:rPr>
                        <a:t> </a:t>
                      </a:r>
                      <a:endParaRPr lang="ru-RU" sz="2000" b="1">
                        <a:solidFill>
                          <a:srgbClr val="14425D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5400" marR="2540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>
                          <a:solidFill>
                            <a:srgbClr val="14425D"/>
                          </a:solidFill>
                          <a:effectLst/>
                        </a:rPr>
                        <a:t>4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>
                          <a:solidFill>
                            <a:srgbClr val="14425D"/>
                          </a:solidFill>
                          <a:effectLst/>
                        </a:rPr>
                        <a:t> </a:t>
                      </a:r>
                      <a:endParaRPr lang="ru-RU" sz="2000" b="1">
                        <a:solidFill>
                          <a:srgbClr val="14425D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5400" marR="2540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14425D"/>
                          </a:solidFill>
                          <a:effectLst/>
                        </a:rPr>
                        <a:t>1-2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14425D"/>
                          </a:solidFill>
                          <a:effectLst/>
                        </a:rPr>
                        <a:t> </a:t>
                      </a:r>
                      <a:endParaRPr lang="ru-RU" sz="2000" b="1" dirty="0">
                        <a:solidFill>
                          <a:srgbClr val="14425D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5400" marR="2540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14425D"/>
                          </a:solidFill>
                          <a:effectLst/>
                        </a:rPr>
                        <a:t>1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14425D"/>
                          </a:solidFill>
                          <a:effectLst/>
                        </a:rPr>
                        <a:t> </a:t>
                      </a:r>
                      <a:endParaRPr lang="ru-RU" sz="2000" b="1" dirty="0">
                        <a:solidFill>
                          <a:srgbClr val="14425D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5400" marR="25400" marT="0" marB="0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Выноска со стрелкой вниз 4"/>
          <p:cNvSpPr/>
          <p:nvPr/>
        </p:nvSpPr>
        <p:spPr>
          <a:xfrm>
            <a:off x="107950" y="115888"/>
            <a:ext cx="8928100" cy="2089150"/>
          </a:xfrm>
          <a:prstGeom prst="downArrowCallout">
            <a:avLst>
              <a:gd name="adj1" fmla="val 28233"/>
              <a:gd name="adj2" fmla="val 70294"/>
              <a:gd name="adj3" fmla="val 25000"/>
              <a:gd name="adj4" fmla="val 67920"/>
            </a:avLst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7" name="Заголовок 1"/>
          <p:cNvSpPr txBox="1">
            <a:spLocks/>
          </p:cNvSpPr>
          <p:nvPr/>
        </p:nvSpPr>
        <p:spPr bwMode="auto">
          <a:xfrm>
            <a:off x="457200" y="6350"/>
            <a:ext cx="8229600" cy="1276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defRPr/>
            </a:pPr>
            <a:r>
              <a:rPr lang="ru-RU" sz="32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Назначение расчетов токов КЗ</a:t>
            </a:r>
          </a:p>
          <a:p>
            <a:pPr>
              <a:defRPr/>
            </a:pPr>
            <a:r>
              <a:rPr lang="ru-RU" sz="32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требуется </a:t>
            </a:r>
            <a:r>
              <a:rPr lang="ru-RU" sz="32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для правильного разрешения </a:t>
            </a:r>
            <a:r>
              <a:rPr lang="ru-RU" sz="32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следующих </a:t>
            </a:r>
            <a:r>
              <a:rPr lang="ru-RU" sz="32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практических </a:t>
            </a:r>
            <a:r>
              <a:rPr lang="ru-RU" sz="32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задач:</a:t>
            </a:r>
            <a:endParaRPr lang="ru-RU" sz="32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107950" y="2205038"/>
            <a:ext cx="8928100" cy="4324350"/>
          </a:xfrm>
          <a:prstGeom prst="round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0" name="Заголовок 1"/>
          <p:cNvSpPr txBox="1">
            <a:spLocks/>
          </p:cNvSpPr>
          <p:nvPr/>
        </p:nvSpPr>
        <p:spPr bwMode="auto">
          <a:xfrm>
            <a:off x="611188" y="2205038"/>
            <a:ext cx="8424862" cy="435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eaLnBrk="0" hangingPunct="0"/>
            <a:r>
              <a:rPr lang="ru-RU" sz="2800" b="1">
                <a:solidFill>
                  <a:srgbClr val="14425D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1) выбор электрических аппаратов,</a:t>
            </a:r>
          </a:p>
          <a:p>
            <a:pPr eaLnBrk="0" hangingPunct="0"/>
            <a:r>
              <a:rPr lang="ru-RU" sz="2800" b="1">
                <a:solidFill>
                  <a:srgbClr val="14425D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     проводников и проверка их по условиям</a:t>
            </a:r>
          </a:p>
          <a:p>
            <a:pPr eaLnBrk="0" hangingPunct="0"/>
            <a:r>
              <a:rPr lang="ru-RU" sz="2800" b="1">
                <a:solidFill>
                  <a:srgbClr val="14425D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     работы при КЗ;</a:t>
            </a:r>
          </a:p>
          <a:p>
            <a:pPr eaLnBrk="0" hangingPunct="0"/>
            <a:r>
              <a:rPr lang="ru-RU" sz="2800" b="1">
                <a:solidFill>
                  <a:srgbClr val="14425D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2) выявление условий работы потребителей</a:t>
            </a:r>
          </a:p>
          <a:p>
            <a:pPr eaLnBrk="0" hangingPunct="0"/>
            <a:r>
              <a:rPr lang="ru-RU" sz="2800" b="1">
                <a:solidFill>
                  <a:srgbClr val="14425D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     при аварийных режимах;</a:t>
            </a:r>
          </a:p>
          <a:p>
            <a:pPr eaLnBrk="0" hangingPunct="0"/>
            <a:r>
              <a:rPr lang="ru-RU" sz="2800" b="1">
                <a:solidFill>
                  <a:srgbClr val="14425D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3) проектирование и настройка устройств РЗА;</a:t>
            </a:r>
          </a:p>
          <a:p>
            <a:pPr eaLnBrk="0" hangingPunct="0"/>
            <a:r>
              <a:rPr lang="ru-RU" sz="2800" b="1">
                <a:solidFill>
                  <a:srgbClr val="14425D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4) проектирование заземляющих устройств: </a:t>
            </a:r>
          </a:p>
          <a:p>
            <a:pPr eaLnBrk="0" hangingPunct="0"/>
            <a:r>
              <a:rPr lang="ru-RU" sz="2800" b="1">
                <a:solidFill>
                  <a:srgbClr val="14425D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    определение числа заземленных нейтралей</a:t>
            </a:r>
          </a:p>
          <a:p>
            <a:pPr eaLnBrk="0" hangingPunct="0"/>
            <a:r>
              <a:rPr lang="ru-RU" sz="2800" b="1">
                <a:solidFill>
                  <a:srgbClr val="14425D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    трансформаторов;</a:t>
            </a:r>
          </a:p>
        </p:txBody>
      </p:sp>
      <p:sp>
        <p:nvSpPr>
          <p:cNvPr id="11" name="Стрелка вниз 10"/>
          <p:cNvSpPr/>
          <p:nvPr/>
        </p:nvSpPr>
        <p:spPr>
          <a:xfrm>
            <a:off x="3546475" y="6519863"/>
            <a:ext cx="2266950" cy="369887"/>
          </a:xfrm>
          <a:prstGeom prst="downArrow">
            <a:avLst>
              <a:gd name="adj1" fmla="val 50000"/>
              <a:gd name="adj2" fmla="val 51608"/>
            </a:avLst>
          </a:prstGeom>
          <a:solidFill>
            <a:schemeClr val="accent1">
              <a:lumMod val="20000"/>
              <a:lumOff val="80000"/>
            </a:schemeClr>
          </a:solidFill>
          <a:ln w="3810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107950" y="549275"/>
            <a:ext cx="8928100" cy="2303463"/>
          </a:xfrm>
          <a:prstGeom prst="round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5" name="Заголовок 1"/>
          <p:cNvSpPr txBox="1">
            <a:spLocks/>
          </p:cNvSpPr>
          <p:nvPr/>
        </p:nvSpPr>
        <p:spPr bwMode="auto">
          <a:xfrm>
            <a:off x="611188" y="549275"/>
            <a:ext cx="8424862" cy="237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>
              <a:defRPr/>
            </a:pPr>
            <a:r>
              <a:rPr lang="ru-RU" sz="2800" b="1" dirty="0" smtClean="0">
                <a:solidFill>
                  <a:srgbClr val="14425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5) </a:t>
            </a:r>
            <a:r>
              <a:rPr lang="ru-RU" sz="2800" b="1" dirty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выбор средств ограничения токов </a:t>
            </a:r>
            <a:r>
              <a:rPr lang="ru-RU" sz="2800" b="1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КЗ</a:t>
            </a:r>
            <a:r>
              <a:rPr lang="ru-RU" sz="2800" b="1" dirty="0" smtClean="0">
                <a:solidFill>
                  <a:srgbClr val="14425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;</a:t>
            </a:r>
          </a:p>
          <a:p>
            <a:pPr algn="l">
              <a:defRPr/>
            </a:pPr>
            <a:r>
              <a:rPr lang="ru-RU" sz="2800" b="1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6) определение </a:t>
            </a:r>
            <a:r>
              <a:rPr lang="ru-RU" sz="2800" b="1" dirty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влияния ЛЭП на линии связи;</a:t>
            </a:r>
          </a:p>
          <a:p>
            <a:pPr algn="l">
              <a:defRPr/>
            </a:pPr>
            <a:r>
              <a:rPr lang="ru-RU" sz="2800" b="1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7) анализ </a:t>
            </a:r>
            <a:r>
              <a:rPr lang="ru-RU" sz="2800" b="1" dirty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аварий в электрических системах;</a:t>
            </a:r>
          </a:p>
          <a:p>
            <a:pPr algn="l">
              <a:defRPr/>
            </a:pPr>
            <a:r>
              <a:rPr lang="ru-RU" sz="2800" b="1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8) подготовка </a:t>
            </a:r>
            <a:r>
              <a:rPr lang="ru-RU" sz="2800" b="1" dirty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 проведению различных испытаний </a:t>
            </a:r>
            <a:endParaRPr lang="ru-RU" sz="2800" b="1" dirty="0" smtClean="0">
              <a:solidFill>
                <a:schemeClr val="accent3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l">
              <a:defRPr/>
            </a:pPr>
            <a:r>
              <a:rPr lang="ru-RU" sz="2800" b="1" dirty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800" b="1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в </a:t>
            </a:r>
            <a:r>
              <a:rPr lang="ru-RU" sz="2800" b="1" dirty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ЭЭС и </a:t>
            </a:r>
            <a:r>
              <a:rPr lang="ru-RU" sz="2800" b="1" dirty="0" err="1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др</a:t>
            </a:r>
            <a:endParaRPr lang="ru-RU" sz="2800" b="1" dirty="0">
              <a:solidFill>
                <a:schemeClr val="accent3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Стрелка вниз 5"/>
          <p:cNvSpPr/>
          <p:nvPr/>
        </p:nvSpPr>
        <p:spPr>
          <a:xfrm>
            <a:off x="3324225" y="179388"/>
            <a:ext cx="2268538" cy="369887"/>
          </a:xfrm>
          <a:prstGeom prst="downArrow">
            <a:avLst>
              <a:gd name="adj1" fmla="val 50000"/>
              <a:gd name="adj2" fmla="val 51608"/>
            </a:avLst>
          </a:prstGeom>
          <a:solidFill>
            <a:schemeClr val="accent1">
              <a:lumMod val="20000"/>
              <a:lumOff val="80000"/>
            </a:schemeClr>
          </a:solidFill>
          <a:ln w="3810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107950" y="2997200"/>
            <a:ext cx="9007475" cy="3744913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8" name="Заголовок 1"/>
          <p:cNvSpPr txBox="1">
            <a:spLocks/>
          </p:cNvSpPr>
          <p:nvPr/>
        </p:nvSpPr>
        <p:spPr bwMode="auto">
          <a:xfrm>
            <a:off x="398463" y="2997200"/>
            <a:ext cx="8424862" cy="3744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defRPr/>
            </a:pPr>
            <a:r>
              <a:rPr lang="ru-RU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Точное вычисление токов короткого замыкания представляет значительные трудности. </a:t>
            </a:r>
            <a:r>
              <a:rPr lang="ru-RU" sz="2800" b="1" dirty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Для упрощения расчетов применят ряд допущений. При этом погрешность не должна превышать 5 – 10%. </a:t>
            </a:r>
            <a:r>
              <a:rPr lang="ru-RU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Наибольшие требования в отношении точности расчетов ставит релейная защита. В остальных случаях представляется возможным ограничиться приближенным способом вычислений.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ru-RU" sz="3600" b="1" dirty="0">
                <a:solidFill>
                  <a:srgbClr val="000099"/>
                </a:solidFill>
              </a:rPr>
              <a:t>Вопрос </a:t>
            </a:r>
            <a:r>
              <a:rPr lang="ru-RU" sz="3600" b="1" dirty="0" smtClean="0">
                <a:solidFill>
                  <a:srgbClr val="000099"/>
                </a:solidFill>
              </a:rPr>
              <a:t>2</a:t>
            </a:r>
            <a:r>
              <a:rPr lang="ru-RU" sz="3600" b="1" dirty="0" smtClean="0"/>
              <a:t> </a:t>
            </a:r>
            <a:r>
              <a:rPr lang="ru-RU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Причины возникновения и последствия </a:t>
            </a:r>
            <a:r>
              <a:rPr lang="ru-RU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коротких </a:t>
            </a:r>
            <a:r>
              <a:rPr lang="ru-RU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замыканий</a:t>
            </a:r>
            <a:r>
              <a:rPr lang="ru-RU" sz="3600" dirty="0"/>
              <a:t> </a:t>
            </a:r>
          </a:p>
        </p:txBody>
      </p:sp>
      <p:sp>
        <p:nvSpPr>
          <p:cNvPr id="5" name="Прямоугольник с двумя скругленными соседними углами 4"/>
          <p:cNvSpPr/>
          <p:nvPr/>
        </p:nvSpPr>
        <p:spPr>
          <a:xfrm>
            <a:off x="107950" y="1476375"/>
            <a:ext cx="8928100" cy="5192713"/>
          </a:xfrm>
          <a:prstGeom prst="round2SameRect">
            <a:avLst/>
          </a:prstGeom>
          <a:solidFill>
            <a:schemeClr val="tx2">
              <a:lumMod val="10000"/>
              <a:lumOff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6" name="Заголовок 1"/>
          <p:cNvSpPr txBox="1">
            <a:spLocks/>
          </p:cNvSpPr>
          <p:nvPr/>
        </p:nvSpPr>
        <p:spPr bwMode="auto">
          <a:xfrm>
            <a:off x="457200" y="1844675"/>
            <a:ext cx="8229600" cy="4464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defRPr/>
            </a:pPr>
            <a:r>
              <a:rPr lang="ru-RU" sz="32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Причины возникновения аварийных переходных процессов весьма разнообразны, но в большинстве случаев они являются результатом своевременно необнаруженных и не устраненных дефектов электрооборудования, допущенных ошибок при проектировании, а также неудовлетворительного монтажа и (или) эксплуатации электроустановок.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ая выноска 3"/>
          <p:cNvSpPr/>
          <p:nvPr/>
        </p:nvSpPr>
        <p:spPr>
          <a:xfrm>
            <a:off x="107950" y="115888"/>
            <a:ext cx="8928100" cy="1728787"/>
          </a:xfrm>
          <a:prstGeom prst="wedgeRectCallout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5" name="Заголовок 1"/>
          <p:cNvSpPr txBox="1">
            <a:spLocks/>
          </p:cNvSpPr>
          <p:nvPr/>
        </p:nvSpPr>
        <p:spPr bwMode="auto">
          <a:xfrm>
            <a:off x="128588" y="188913"/>
            <a:ext cx="8907462" cy="1655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0" hangingPunct="0"/>
            <a:r>
              <a:rPr lang="ru-RU" sz="3200" b="1" i="1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КЗ </a:t>
            </a:r>
            <a:r>
              <a:rPr lang="ru-RU" sz="3200" b="1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являются результатом нарушения фазной или (и) линейной изоляции токоведущих частей ЭО, которое в основном </a:t>
            </a:r>
            <a:r>
              <a:rPr lang="ru-RU" sz="3200" b="1" i="1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вызывается:</a:t>
            </a:r>
            <a:endParaRPr lang="ru-RU" sz="3200" b="1">
              <a:solidFill>
                <a:srgbClr val="C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libri" pitchFamily="34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107950" y="2205038"/>
            <a:ext cx="8856663" cy="2087562"/>
          </a:xfrm>
          <a:prstGeom prst="round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8" name="Заголовок 1"/>
          <p:cNvSpPr txBox="1">
            <a:spLocks/>
          </p:cNvSpPr>
          <p:nvPr/>
        </p:nvSpPr>
        <p:spPr bwMode="auto">
          <a:xfrm>
            <a:off x="128588" y="2222500"/>
            <a:ext cx="8836025" cy="1927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>
              <a:defRPr/>
            </a:pPr>
            <a:r>
              <a:rPr lang="ru-RU" sz="32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Старением </a:t>
            </a:r>
            <a:r>
              <a:rPr lang="ru-RU" sz="32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изоляционных материалов </a:t>
            </a:r>
            <a:r>
              <a:rPr lang="ru-RU" sz="32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устройств</a:t>
            </a:r>
            <a:r>
              <a:rPr lang="ru-RU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своевременно не выявленным путем профилактических испытаний изоляции </a:t>
            </a:r>
            <a:r>
              <a:rPr lang="ru-RU" sz="3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ЭО </a:t>
            </a:r>
            <a:r>
              <a:rPr lang="ru-RU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повышенным напряжением;</a:t>
            </a:r>
          </a:p>
          <a:p>
            <a:pPr algn="l">
              <a:defRPr/>
            </a:pPr>
            <a:endParaRPr lang="ru-RU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119063" y="4613275"/>
            <a:ext cx="8856662" cy="720725"/>
          </a:xfrm>
          <a:prstGeom prst="round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0" name="Заголовок 1"/>
          <p:cNvSpPr txBox="1">
            <a:spLocks/>
          </p:cNvSpPr>
          <p:nvPr/>
        </p:nvSpPr>
        <p:spPr bwMode="auto">
          <a:xfrm>
            <a:off x="261938" y="4684713"/>
            <a:ext cx="8658225" cy="576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>
              <a:defRPr/>
            </a:pPr>
            <a:r>
              <a:rPr lang="ru-RU" sz="32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Загрязнением </a:t>
            </a:r>
            <a:r>
              <a:rPr lang="ru-RU" sz="32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поверхности изоляторов</a:t>
            </a:r>
            <a:r>
              <a:rPr lang="ru-RU" sz="32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;</a:t>
            </a:r>
            <a:endParaRPr lang="ru-RU" sz="32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155575" y="5591175"/>
            <a:ext cx="8856663" cy="1193800"/>
          </a:xfrm>
          <a:prstGeom prst="round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2" name="Заголовок 1"/>
          <p:cNvSpPr txBox="1">
            <a:spLocks/>
          </p:cNvSpPr>
          <p:nvPr/>
        </p:nvSpPr>
        <p:spPr bwMode="auto">
          <a:xfrm>
            <a:off x="176213" y="5589588"/>
            <a:ext cx="8836025" cy="1025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>
              <a:defRPr/>
            </a:pPr>
            <a:r>
              <a:rPr lang="ru-RU" sz="32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Недостаточно </a:t>
            </a:r>
            <a:r>
              <a:rPr lang="ru-RU" sz="32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тщательным уходом за </a:t>
            </a:r>
            <a:r>
              <a:rPr lang="ru-RU" sz="32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электрооборудованием</a:t>
            </a:r>
            <a:r>
              <a:rPr lang="ru-RU" sz="32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;</a:t>
            </a:r>
            <a:endParaRPr lang="ru-RU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160338" y="260350"/>
            <a:ext cx="8856662" cy="2447925"/>
          </a:xfrm>
          <a:prstGeom prst="round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5" name="Заголовок 1"/>
          <p:cNvSpPr txBox="1">
            <a:spLocks/>
          </p:cNvSpPr>
          <p:nvPr/>
        </p:nvSpPr>
        <p:spPr bwMode="auto">
          <a:xfrm>
            <a:off x="182563" y="476250"/>
            <a:ext cx="8834437" cy="1927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>
              <a:defRPr/>
            </a:pPr>
            <a:r>
              <a:rPr lang="ru-RU" sz="32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Механическими </a:t>
            </a:r>
            <a:r>
              <a:rPr lang="ru-RU" sz="32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повреждениями</a:t>
            </a:r>
            <a:r>
              <a:rPr lang="ru-RU" sz="32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имеющими место во время раскопок траншей, </a:t>
            </a:r>
            <a:r>
              <a:rPr lang="ru-RU" sz="32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набросов посторонних предметов на токоведущие части</a:t>
            </a:r>
            <a:r>
              <a:rPr lang="ru-RU" sz="32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при падении опор </a:t>
            </a:r>
            <a:r>
              <a:rPr lang="ru-RU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ЛЭП;</a:t>
            </a:r>
            <a:endParaRPr lang="ru-RU" sz="32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130175" y="2924175"/>
            <a:ext cx="8856663" cy="2017713"/>
          </a:xfrm>
          <a:prstGeom prst="round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7" name="Заголовок 1"/>
          <p:cNvSpPr txBox="1">
            <a:spLocks/>
          </p:cNvSpPr>
          <p:nvPr/>
        </p:nvSpPr>
        <p:spPr bwMode="auto">
          <a:xfrm>
            <a:off x="152400" y="3141663"/>
            <a:ext cx="8834438" cy="1584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>
              <a:defRPr/>
            </a:pPr>
            <a:r>
              <a:rPr lang="ru-RU" sz="32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Перенапряжениями </a:t>
            </a:r>
            <a:r>
              <a:rPr lang="ru-RU" sz="32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</a:t>
            </a:r>
            <a:r>
              <a:rPr lang="ru-RU" sz="32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ЭУ</a:t>
            </a:r>
            <a:r>
              <a:rPr lang="ru-RU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2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(особенно в сетях с незаземленными или резонансно-заземленными </a:t>
            </a:r>
            <a:r>
              <a:rPr lang="ru-RU" sz="3200" b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нейтралями</a:t>
            </a:r>
            <a:r>
              <a:rPr lang="ru-RU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);</a:t>
            </a:r>
            <a:endParaRPr lang="ru-RU" sz="32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149225" y="5103813"/>
            <a:ext cx="8856663" cy="666750"/>
          </a:xfrm>
          <a:prstGeom prst="round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9" name="Заголовок 1"/>
          <p:cNvSpPr txBox="1">
            <a:spLocks/>
          </p:cNvSpPr>
          <p:nvPr/>
        </p:nvSpPr>
        <p:spPr bwMode="auto">
          <a:xfrm>
            <a:off x="171450" y="5121275"/>
            <a:ext cx="8834438" cy="649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>
              <a:defRPr/>
            </a:pPr>
            <a:r>
              <a:rPr lang="ru-RU" sz="32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Прямыми </a:t>
            </a:r>
            <a:r>
              <a:rPr lang="ru-RU" sz="32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ударами молнии.</a:t>
            </a:r>
            <a:endParaRPr lang="ru-RU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149225" y="6026150"/>
            <a:ext cx="8856663" cy="666750"/>
          </a:xfrm>
          <a:prstGeom prst="round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1" name="Заголовок 1"/>
          <p:cNvSpPr txBox="1">
            <a:spLocks/>
          </p:cNvSpPr>
          <p:nvPr/>
        </p:nvSpPr>
        <p:spPr bwMode="auto">
          <a:xfrm>
            <a:off x="171450" y="6021388"/>
            <a:ext cx="8834438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>
              <a:defRPr/>
            </a:pPr>
            <a:r>
              <a:rPr lang="ru-RU" sz="3200" b="1" i="1" dirty="0" smtClean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Ошибочными действиями персонала.</a:t>
            </a:r>
            <a:endParaRPr lang="ru-RU" sz="3200" b="1" dirty="0">
              <a:solidFill>
                <a:srgbClr val="FF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950" y="274638"/>
            <a:ext cx="8856663" cy="6394450"/>
          </a:xfrm>
        </p:spPr>
        <p:txBody>
          <a:bodyPr/>
          <a:lstStyle/>
          <a:p>
            <a:pPr>
              <a:defRPr/>
            </a:pPr>
            <a:r>
              <a:rPr lang="ru-RU" sz="32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Наиболее опасные последствия коротких замыканий</a:t>
            </a:r>
            <a:r>
              <a:rPr lang="ru-RU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200" b="1" dirty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проявляются обычно в элементах </a:t>
            </a:r>
            <a:r>
              <a:rPr lang="ru-RU" sz="3200" b="1" i="1" dirty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системы вблизи шин станций</a:t>
            </a:r>
            <a:r>
              <a:rPr lang="ru-RU" sz="3200" b="1" dirty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200" b="1" i="1" dirty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(генераторов).</a:t>
            </a:r>
            <a:r>
              <a:rPr lang="ru-RU" sz="3200" b="1" dirty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В результате этого может возникнуть </a:t>
            </a:r>
            <a:r>
              <a:rPr lang="ru-RU" sz="32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системная авария</a:t>
            </a:r>
            <a:r>
              <a:rPr lang="ru-RU" sz="3200" b="1" dirty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приводящая к </a:t>
            </a:r>
            <a:r>
              <a:rPr lang="ru-RU" sz="32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нарушению устойчивости системы</a:t>
            </a:r>
            <a:r>
              <a:rPr lang="ru-RU" sz="3200" b="1" dirty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и </a:t>
            </a:r>
            <a:r>
              <a:rPr lang="ru-RU" sz="32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значительному технико-экономическому ущербу</a:t>
            </a:r>
            <a:r>
              <a:rPr lang="ru-RU" sz="3200" b="1" dirty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Если КЗ появилось </a:t>
            </a:r>
            <a:r>
              <a:rPr lang="ru-RU" sz="3200" b="1" i="1" dirty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 большой электрической удаленности от источника питания,</a:t>
            </a:r>
            <a:r>
              <a:rPr lang="ru-RU" sz="3200" b="1" dirty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то увеличение тока воспринимается генераторами как некоторое повышение нагрузки</a:t>
            </a:r>
            <a:r>
              <a:rPr lang="ru-RU" sz="3200" b="1" i="1" dirty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ru-RU" sz="3200" b="1" dirty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 сильное снижение напряжения происходит только вблизи места короткого замыкания.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Выноска со стрелкой вниз 2"/>
          <p:cNvSpPr/>
          <p:nvPr/>
        </p:nvSpPr>
        <p:spPr>
          <a:xfrm>
            <a:off x="107950" y="123825"/>
            <a:ext cx="8928100" cy="1144588"/>
          </a:xfrm>
          <a:prstGeom prst="downArrowCallout">
            <a:avLst>
              <a:gd name="adj1" fmla="val 28233"/>
              <a:gd name="adj2" fmla="val 70294"/>
              <a:gd name="adj3" fmla="val 25000"/>
              <a:gd name="adj4" fmla="val 67920"/>
            </a:avLst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i="1" dirty="0">
                <a:solidFill>
                  <a:srgbClr val="FF0000"/>
                </a:solidFill>
              </a:rPr>
              <a:t>Последствиями КЗ являются:</a:t>
            </a:r>
            <a:endParaRPr lang="ru-RU" sz="3600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07950" y="1268413"/>
            <a:ext cx="8928100" cy="5473700"/>
          </a:xfrm>
          <a:prstGeom prst="round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6" name="Заголовок 1"/>
          <p:cNvSpPr txBox="1">
            <a:spLocks/>
          </p:cNvSpPr>
          <p:nvPr/>
        </p:nvSpPr>
        <p:spPr bwMode="auto">
          <a:xfrm>
            <a:off x="107950" y="1268413"/>
            <a:ext cx="8928100" cy="5473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514350" indent="-514350" algn="ctr" eaLnBrk="0" hangingPunct="0">
              <a:buFontTx/>
              <a:buAutoNum type="arabicPeriod"/>
            </a:pPr>
            <a:r>
              <a:rPr lang="ru-RU" sz="2800" b="1" i="1">
                <a:solidFill>
                  <a:srgbClr val="66003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Недопустимый нагрев токоведущих частей ЭО</a:t>
            </a:r>
          </a:p>
          <a:p>
            <a:pPr marL="514350" indent="-514350" algn="ctr" eaLnBrk="0" hangingPunct="0"/>
            <a:r>
              <a:rPr lang="ru-RU" sz="2800" b="1" i="1">
                <a:solidFill>
                  <a:srgbClr val="66003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и его термическое повреждение из-за значительного увеличения токов (в 10 – 15 раз и более)</a:t>
            </a:r>
            <a:r>
              <a:rPr lang="ru-RU" sz="2800" b="1">
                <a:solidFill>
                  <a:srgbClr val="66003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. </a:t>
            </a:r>
            <a:endParaRPr lang="en-US" sz="2800" b="1">
              <a:solidFill>
                <a:srgbClr val="660033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libri" pitchFamily="34" charset="0"/>
            </a:endParaRPr>
          </a:p>
          <a:p>
            <a:pPr marL="514350" indent="-514350" eaLnBrk="0" hangingPunct="0"/>
            <a:r>
              <a:rPr lang="ru-RU" sz="2800" b="1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        Под </a:t>
            </a:r>
            <a:r>
              <a:rPr lang="ru-RU" sz="2800" b="1" i="1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термическим действием тока КЗ </a:t>
            </a:r>
            <a:r>
              <a:rPr lang="ru-RU" sz="2800" b="1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понимается его тепловое действие, вызывающее изменение температуры элементов ЭУ. Характеристикой теплового действия тока КЗ на рассматриваемый элемент электроустановки является </a:t>
            </a:r>
            <a:r>
              <a:rPr lang="ru-RU" sz="2800" b="1" i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интеграл Джоуля </a:t>
            </a:r>
            <a:r>
              <a:rPr lang="ru-RU" sz="2800" b="1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– </a:t>
            </a:r>
          </a:p>
          <a:p>
            <a:pPr marL="514350" indent="-514350" eaLnBrk="0" hangingPunct="0"/>
            <a:endParaRPr lang="ru-RU" sz="2800" b="1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libri" pitchFamily="34" charset="0"/>
            </a:endParaRPr>
          </a:p>
          <a:p>
            <a:pPr marL="514350" indent="-514350" eaLnBrk="0" hangingPunct="0"/>
            <a:r>
              <a:rPr lang="ru-RU" sz="2800" b="1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где           - ток короткого замыкания; </a:t>
            </a:r>
          </a:p>
          <a:p>
            <a:pPr marL="514350" indent="-514350" eaLnBrk="0" hangingPunct="0"/>
            <a:r>
              <a:rPr lang="ru-RU" sz="2800" b="1" i="1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         </a:t>
            </a:r>
            <a:r>
              <a:rPr lang="en-US" sz="2800" b="1" i="1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t</a:t>
            </a:r>
            <a:r>
              <a:rPr lang="ru-RU" sz="2800" b="1" baseline="-2500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откл</a:t>
            </a:r>
            <a:r>
              <a:rPr lang="ru-RU" sz="2800" b="1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 - момент отключения тока КЗ.</a:t>
            </a:r>
          </a:p>
          <a:p>
            <a:pPr marL="514350" indent="-514350" algn="just" eaLnBrk="0" hangingPunct="0"/>
            <a:endParaRPr lang="en-US" sz="2800" b="1">
              <a:solidFill>
                <a:srgbClr val="660033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libri" pitchFamily="34" charset="0"/>
            </a:endParaRPr>
          </a:p>
        </p:txBody>
      </p:sp>
      <p:sp>
        <p:nvSpPr>
          <p:cNvPr id="2256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22559" name="Object 31"/>
          <p:cNvGraphicFramePr>
            <a:graphicFrameLocks noChangeAspect="1"/>
          </p:cNvGraphicFramePr>
          <p:nvPr/>
        </p:nvGraphicFramePr>
        <p:xfrm>
          <a:off x="2484438" y="4724400"/>
          <a:ext cx="2135187" cy="942975"/>
        </p:xfrm>
        <a:graphic>
          <a:graphicData uri="http://schemas.openxmlformats.org/presentationml/2006/ole">
            <p:oleObj spid="_x0000_s22559" name="Формула" r:id="rId3" imgW="1104840" imgH="482400" progId="Equation.3">
              <p:embed/>
            </p:oleObj>
          </a:graphicData>
        </a:graphic>
      </p:graphicFrame>
      <p:sp>
        <p:nvSpPr>
          <p:cNvPr id="22565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22560" name="Object 32"/>
          <p:cNvGraphicFramePr>
            <a:graphicFrameLocks noChangeAspect="1"/>
          </p:cNvGraphicFramePr>
          <p:nvPr/>
        </p:nvGraphicFramePr>
        <p:xfrm>
          <a:off x="900113" y="5516563"/>
          <a:ext cx="695325" cy="492125"/>
        </p:xfrm>
        <a:graphic>
          <a:graphicData uri="http://schemas.openxmlformats.org/presentationml/2006/ole">
            <p:oleObj spid="_x0000_s22560" name="Формула" r:id="rId4" imgW="393529" imgH="279279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/>
          </p:cNvSpPr>
          <p:nvPr>
            <p:ph type="title"/>
          </p:nvPr>
        </p:nvSpPr>
        <p:spPr>
          <a:xfrm>
            <a:off x="468313" y="115888"/>
            <a:ext cx="8229600" cy="1143000"/>
          </a:xfrm>
        </p:spPr>
        <p:txBody>
          <a:bodyPr/>
          <a:lstStyle/>
          <a:p>
            <a:pPr eaLnBrk="1" hangingPunct="1">
              <a:defRPr/>
            </a:pPr>
            <a:r>
              <a:rPr lang="ru-RU" sz="28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Из всего разнообразия электромагнитных переходных процессов в электрической системе наиболее распространенными являются:</a:t>
            </a:r>
          </a:p>
        </p:txBody>
      </p:sp>
      <p:sp>
        <p:nvSpPr>
          <p:cNvPr id="16387" name="Rectangle 3"/>
          <p:cNvSpPr>
            <a:spLocks noGrp="1"/>
          </p:cNvSpPr>
          <p:nvPr>
            <p:ph type="body" idx="1"/>
          </p:nvPr>
        </p:nvSpPr>
        <p:spPr>
          <a:xfrm>
            <a:off x="0" y="1412875"/>
            <a:ext cx="8964613" cy="3887788"/>
          </a:xfrm>
        </p:spPr>
        <p:txBody>
          <a:bodyPr/>
          <a:lstStyle/>
          <a:p>
            <a:pPr lvl="1">
              <a:defRPr/>
            </a:pPr>
            <a:r>
              <a:rPr lang="ru-RU" b="1" smtClean="0">
                <a:solidFill>
                  <a:srgbClr val="660033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включение и отключение приемников электрической энергии;</a:t>
            </a:r>
          </a:p>
          <a:p>
            <a:pPr lvl="1">
              <a:defRPr/>
            </a:pPr>
            <a:r>
              <a:rPr lang="ru-RU" b="1" smtClean="0">
                <a:solidFill>
                  <a:srgbClr val="660033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пуск электродвигателей;</a:t>
            </a:r>
          </a:p>
          <a:p>
            <a:pPr lvl="1">
              <a:defRPr/>
            </a:pPr>
            <a:r>
              <a:rPr lang="ru-RU" b="1" smtClean="0">
                <a:solidFill>
                  <a:srgbClr val="660033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короткие замыкания в элементах системы;</a:t>
            </a:r>
          </a:p>
          <a:p>
            <a:pPr lvl="1">
              <a:defRPr/>
            </a:pPr>
            <a:r>
              <a:rPr lang="ru-RU" b="1" smtClean="0">
                <a:solidFill>
                  <a:srgbClr val="660033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повторные включения и отключения короткозамкнутой цепи;</a:t>
            </a:r>
          </a:p>
          <a:p>
            <a:pPr lvl="1">
              <a:defRPr/>
            </a:pPr>
            <a:r>
              <a:rPr lang="ru-RU" b="1" smtClean="0">
                <a:solidFill>
                  <a:srgbClr val="660033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возникновение местной несимметрии;</a:t>
            </a:r>
          </a:p>
          <a:p>
            <a:pPr lvl="1">
              <a:defRPr/>
            </a:pPr>
            <a:r>
              <a:rPr lang="ru-RU" b="1" smtClean="0">
                <a:solidFill>
                  <a:srgbClr val="660033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несинхронное включение синхронных машин.</a:t>
            </a:r>
          </a:p>
        </p:txBody>
      </p:sp>
      <p:sp>
        <p:nvSpPr>
          <p:cNvPr id="2" name="Rectangle 2"/>
          <p:cNvSpPr>
            <a:spLocks/>
          </p:cNvSpPr>
          <p:nvPr/>
        </p:nvSpPr>
        <p:spPr bwMode="auto">
          <a:xfrm>
            <a:off x="395288" y="5445125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ru-RU" sz="2800" b="1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Однако </a:t>
            </a:r>
            <a:r>
              <a:rPr lang="ru-RU" sz="2800" b="1" i="1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нарушения нормальной работы электрических систем вызываются преимущественно короткими замыканиями.</a:t>
            </a:r>
            <a:r>
              <a:rPr lang="ru-RU" sz="2800">
                <a:solidFill>
                  <a:srgbClr val="000099"/>
                </a:solidFill>
                <a:latin typeface="Calibri" pitchFamily="34" charset="0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кругленный прямоугольник 2"/>
          <p:cNvSpPr/>
          <p:nvPr/>
        </p:nvSpPr>
        <p:spPr>
          <a:xfrm>
            <a:off x="107950" y="188913"/>
            <a:ext cx="8928100" cy="6480175"/>
          </a:xfrm>
          <a:prstGeom prst="round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4" name="Заголовок 1"/>
          <p:cNvSpPr txBox="1">
            <a:spLocks/>
          </p:cNvSpPr>
          <p:nvPr/>
        </p:nvSpPr>
        <p:spPr bwMode="auto">
          <a:xfrm>
            <a:off x="107950" y="476250"/>
            <a:ext cx="8928100" cy="6192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defRPr/>
            </a:pPr>
            <a:r>
              <a:rPr lang="ru-RU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ВНИМАНИЕ !!!</a:t>
            </a:r>
          </a:p>
          <a:p>
            <a:pPr>
              <a:defRPr/>
            </a:pPr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Нарушение </a:t>
            </a:r>
            <a:r>
              <a:rPr lang="ru-RU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термической стойкости может привести к </a:t>
            </a:r>
            <a:r>
              <a:rPr lang="ru-RU" sz="28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увеличению пожарной опасности и возгораниям в </a:t>
            </a:r>
            <a:r>
              <a:rPr lang="ru-RU" sz="28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ЭУ</a:t>
            </a:r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вследствие перегрева токоведущих частей, воспламенения горючих изоляционных материалов, самовоспламенения взрывоопасной среды. </a:t>
            </a:r>
            <a:endParaRPr lang="ru-RU" sz="28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defRPr/>
            </a:pPr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ЭУ, </a:t>
            </a:r>
            <a:r>
              <a:rPr lang="ru-RU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находящихся в условиях взрывоопасной внешней среды, резкое увеличение тока при коротких замыканиях может нарушить </a:t>
            </a:r>
            <a:r>
              <a:rPr lang="ru-RU" sz="2800" b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взрывонепроницаемость</a:t>
            </a:r>
            <a:r>
              <a:rPr lang="ru-RU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ЭО </a:t>
            </a:r>
            <a:r>
              <a:rPr lang="ru-RU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 счет коробления его оболочек. </a:t>
            </a:r>
            <a:endParaRPr lang="ru-RU" sz="28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defRPr/>
            </a:pPr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Увеличение </a:t>
            </a:r>
            <a:r>
              <a:rPr lang="ru-RU" sz="2800" b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пожароопасности</a:t>
            </a:r>
            <a:r>
              <a:rPr lang="ru-RU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могут вызвать электрические искры и дуги, также обладающие воспламеняющей способностью</a:t>
            </a:r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endParaRPr lang="ru-RU" sz="28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кругленный прямоугольник 2"/>
          <p:cNvSpPr/>
          <p:nvPr/>
        </p:nvSpPr>
        <p:spPr>
          <a:xfrm>
            <a:off x="107950" y="188913"/>
            <a:ext cx="8928100" cy="6553200"/>
          </a:xfrm>
          <a:prstGeom prst="round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4" name="Заголовок 1"/>
          <p:cNvSpPr txBox="1">
            <a:spLocks/>
          </p:cNvSpPr>
          <p:nvPr/>
        </p:nvSpPr>
        <p:spPr bwMode="auto">
          <a:xfrm>
            <a:off x="107950" y="260350"/>
            <a:ext cx="8928100" cy="6481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defRPr/>
            </a:pPr>
            <a:r>
              <a:rPr lang="ru-RU" sz="2800" b="1" i="1" dirty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Появление больших усилий между токоведущими </a:t>
            </a:r>
            <a:r>
              <a:rPr lang="ru-RU" sz="2800" b="1" i="1" dirty="0" smtClean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частями</a:t>
            </a:r>
            <a:r>
              <a:rPr lang="en-US" sz="2800" b="1" i="1" dirty="0" smtClean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800" b="1" i="1" dirty="0" smtClean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</a:t>
            </a:r>
            <a:r>
              <a:rPr lang="ru-RU" sz="2800" b="1" dirty="0" smtClean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процессе </a:t>
            </a:r>
            <a:r>
              <a:rPr lang="ru-RU" sz="2800" b="1" dirty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КЗ</a:t>
            </a:r>
            <a:r>
              <a:rPr lang="ru-RU" sz="28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могут </a:t>
            </a:r>
            <a:r>
              <a:rPr lang="ru-RU" sz="28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привести к их механическому повреждению и разрушению. </a:t>
            </a:r>
            <a:endParaRPr lang="ru-RU" sz="2800" b="1" dirty="0" smtClean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defRPr/>
            </a:pPr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</a:t>
            </a:r>
            <a:r>
              <a:rPr lang="ru-RU" sz="28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этом проявляется </a:t>
            </a:r>
            <a:r>
              <a:rPr lang="ru-RU" sz="28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электродинамическое действие тока КЗ</a:t>
            </a:r>
            <a:r>
              <a:rPr lang="ru-RU" sz="2800" b="1" i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800" b="1" dirty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– механическое действие электродинамических сил, обусловленных током короткого замыкания, на элементы электроустановки</a:t>
            </a:r>
            <a:r>
              <a:rPr lang="ru-RU" sz="28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</a:t>
            </a:r>
            <a:r>
              <a:rPr lang="ru-RU" sz="2800" b="1" i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Ток электродинамической стойкости электрического аппарата при КЗ – </a:t>
            </a:r>
            <a:r>
              <a:rPr lang="ru-RU" sz="28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нормированный ток, электродинамическое действие которого электрический аппарат способен выдержать при коротком замыкании без повреждений, препятствующих его дальнейшей исправной работе.</a:t>
            </a:r>
          </a:p>
          <a:p>
            <a:pPr algn="just">
              <a:defRPr/>
            </a:pPr>
            <a:endParaRPr lang="en-US" sz="2800" b="1" dirty="0" smtClean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5888"/>
            <a:ext cx="8229600" cy="1143000"/>
          </a:xfrm>
        </p:spPr>
        <p:txBody>
          <a:bodyPr/>
          <a:lstStyle/>
          <a:p>
            <a:pPr>
              <a:defRPr/>
            </a:pPr>
            <a:r>
              <a:rPr lang="ru-RU" sz="3200" b="1" i="1" dirty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Снижение напряжения и искажение его симметрии, что отрицательно сказывается на работе потребителей</a:t>
            </a:r>
            <a:endParaRPr lang="ru-RU" sz="3200" b="1" dirty="0">
              <a:solidFill>
                <a:srgbClr val="FF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107950" y="1484313"/>
            <a:ext cx="8928100" cy="5257800"/>
          </a:xfrm>
          <a:prstGeom prst="round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4" name="Заголовок 1"/>
          <p:cNvSpPr txBox="1">
            <a:spLocks/>
          </p:cNvSpPr>
          <p:nvPr/>
        </p:nvSpPr>
        <p:spPr bwMode="auto">
          <a:xfrm>
            <a:off x="107950" y="1484313"/>
            <a:ext cx="8928100" cy="496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defRPr/>
            </a:pPr>
            <a:r>
              <a:rPr lang="ru-RU" sz="2800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Момент вращения </a:t>
            </a:r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АД - </a:t>
            </a:r>
            <a:r>
              <a:rPr lang="ru-RU" sz="2800" b="1" dirty="0" err="1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</a:t>
            </a:r>
            <a:r>
              <a:rPr lang="ru-RU" sz="2800" b="1" baseline="-25000" dirty="0" err="1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</a:t>
            </a:r>
            <a:r>
              <a:rPr lang="ru-RU" sz="2800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≈ </a:t>
            </a:r>
            <a:r>
              <a:rPr lang="en-US" sz="2800" b="1" i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</a:t>
            </a:r>
            <a:r>
              <a:rPr lang="ru-RU" sz="2800" b="1" i="1" baseline="30000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  <a:r>
              <a:rPr lang="ru-RU" sz="2800" b="1" i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</a:t>
            </a:r>
            <a:r>
              <a:rPr lang="ru-RU" sz="2800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Поэтому даже при сравнительно небольшом снижении напряжения </a:t>
            </a:r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он может </a:t>
            </a:r>
            <a:r>
              <a:rPr lang="ru-RU" sz="2800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оказаться недостаточным для вращения механизма. </a:t>
            </a:r>
            <a:endParaRPr lang="ru-RU" sz="2800" b="1" dirty="0" smtClean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defRPr/>
            </a:pPr>
            <a:r>
              <a:rPr lang="ru-RU" sz="28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 </a:t>
            </a:r>
            <a:r>
              <a:rPr lang="ru-RU" sz="28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понижении напряжения на 30 – 40% в течение 1с и более останавливаются достаточно загруженные электродвигатели</a:t>
            </a:r>
            <a:r>
              <a:rPr lang="ru-RU" sz="2800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в результате чего нарушается технологический процесс промышленных предприятий и возникает экономический ущерб. </a:t>
            </a:r>
            <a:endParaRPr lang="ru-RU" sz="2800" b="1" dirty="0" smtClean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defRPr/>
            </a:pPr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Оставаясь </a:t>
            </a:r>
            <a:r>
              <a:rPr lang="ru-RU" sz="2800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включенными в сеть, остановившиеся двигатели могут вызвать </a:t>
            </a:r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полное </a:t>
            </a:r>
            <a:r>
              <a:rPr lang="ru-RU" sz="2800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нарушение </a:t>
            </a:r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электроснабжения.</a:t>
            </a:r>
            <a:endParaRPr lang="ru-RU" sz="2800" b="1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36625"/>
          </a:xfrm>
        </p:spPr>
        <p:txBody>
          <a:bodyPr/>
          <a:lstStyle/>
          <a:p>
            <a:pPr>
              <a:defRPr/>
            </a:pPr>
            <a:r>
              <a:rPr lang="ru-RU" sz="3200" b="1" i="1" dirty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 замыканиях на землю возникают неуравновешенные системы </a:t>
            </a:r>
            <a:r>
              <a:rPr lang="ru-RU" sz="3200" b="1" i="1" dirty="0" smtClean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токов</a:t>
            </a:r>
            <a:endParaRPr lang="ru-RU" sz="3200" b="1" dirty="0">
              <a:solidFill>
                <a:srgbClr val="FF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107950" y="4183063"/>
            <a:ext cx="8928100" cy="2559050"/>
          </a:xfrm>
          <a:prstGeom prst="round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5" name="Заголовок 1"/>
          <p:cNvSpPr txBox="1">
            <a:spLocks/>
          </p:cNvSpPr>
          <p:nvPr/>
        </p:nvSpPr>
        <p:spPr bwMode="auto">
          <a:xfrm>
            <a:off x="107950" y="4365625"/>
            <a:ext cx="8928100" cy="2376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defRPr/>
            </a:pPr>
            <a:r>
              <a:rPr lang="ru-RU" sz="2800" b="1" i="1" dirty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 задержке отключений КЗ</a:t>
            </a:r>
            <a:r>
              <a:rPr lang="ru-RU" sz="2800" b="1" dirty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сверх допустимой продолжительности </a:t>
            </a:r>
            <a:r>
              <a:rPr lang="ru-RU" sz="28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может произойти нарушение устойчивости электрической системы,</a:t>
            </a:r>
            <a:r>
              <a:rPr lang="ru-RU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что </a:t>
            </a:r>
            <a:r>
              <a:rPr lang="ru-RU" sz="28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является одним из наиболее опасных последствий КЗ</a:t>
            </a:r>
            <a:r>
              <a:rPr lang="ru-RU" sz="2800" b="1" dirty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так как оно отражается уже на работе всей системы.</a:t>
            </a:r>
          </a:p>
        </p:txBody>
      </p:sp>
      <p:sp>
        <p:nvSpPr>
          <p:cNvPr id="6" name="Заголовок 1"/>
          <p:cNvSpPr txBox="1">
            <a:spLocks/>
          </p:cNvSpPr>
          <p:nvPr/>
        </p:nvSpPr>
        <p:spPr bwMode="auto">
          <a:xfrm>
            <a:off x="455613" y="3429000"/>
            <a:ext cx="8229600" cy="576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defRPr/>
            </a:pPr>
            <a:r>
              <a:rPr lang="ru-RU" sz="3200" b="1" i="1" dirty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 задержке отключений КЗ</a:t>
            </a:r>
            <a:r>
              <a:rPr lang="ru-RU" sz="3200" b="1" dirty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107950" y="1016000"/>
            <a:ext cx="8928100" cy="2303463"/>
          </a:xfrm>
          <a:prstGeom prst="round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8" name="Заголовок 1"/>
          <p:cNvSpPr txBox="1">
            <a:spLocks/>
          </p:cNvSpPr>
          <p:nvPr/>
        </p:nvSpPr>
        <p:spPr bwMode="auto">
          <a:xfrm>
            <a:off x="107950" y="1052513"/>
            <a:ext cx="8928100" cy="2305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defRPr/>
            </a:pPr>
            <a:r>
              <a:rPr lang="ru-RU" sz="2800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Они способны создавать магнитные потоки, которые достаточны, чтобы </a:t>
            </a:r>
            <a:r>
              <a:rPr lang="ru-RU" sz="2800" b="1" i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соседних линиях сигнализации и связи навести ЭДС, величины которых могут быть опасны для обслуживающего персонала и аппаратуры этих линий</a:t>
            </a:r>
            <a:r>
              <a:rPr lang="ru-RU" sz="2800" b="1" i="1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endParaRPr lang="ru-RU" sz="2800" b="1" dirty="0">
              <a:solidFill>
                <a:schemeClr val="bg2">
                  <a:lumMod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/>
          </p:cNvSpPr>
          <p:nvPr>
            <p:ph type="title"/>
          </p:nvPr>
        </p:nvSpPr>
        <p:spPr>
          <a:xfrm>
            <a:off x="179388" y="260350"/>
            <a:ext cx="8785225" cy="3097213"/>
          </a:xfrm>
        </p:spPr>
        <p:txBody>
          <a:bodyPr/>
          <a:lstStyle/>
          <a:p>
            <a:pPr algn="l" eaLnBrk="1" hangingPunct="1">
              <a:defRPr/>
            </a:pPr>
            <a:r>
              <a:rPr lang="ru-RU" sz="3200" b="1" i="1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Замыкание </a:t>
            </a:r>
            <a:r>
              <a:rPr lang="ru-RU" sz="3200" b="1" i="1" smtClean="0">
                <a:solidFill>
                  <a:srgbClr val="660033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– </a:t>
            </a:r>
            <a:r>
              <a:rPr lang="ru-RU" sz="3200" b="1" smtClean="0">
                <a:solidFill>
                  <a:srgbClr val="660033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всякое случайное или преднамеренное, не предусмотренное нормальным режимом работы электрическое соединение различных точек электроустановок между собой или с землей.</a:t>
            </a:r>
          </a:p>
        </p:txBody>
      </p:sp>
      <p:sp>
        <p:nvSpPr>
          <p:cNvPr id="2" name="Rectangle 2"/>
          <p:cNvSpPr>
            <a:spLocks/>
          </p:cNvSpPr>
          <p:nvPr/>
        </p:nvSpPr>
        <p:spPr bwMode="auto">
          <a:xfrm>
            <a:off x="179388" y="3186113"/>
            <a:ext cx="8785225" cy="3195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defRPr/>
            </a:pPr>
            <a:r>
              <a:rPr lang="ru-RU" sz="3200" b="1" i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Короткое замыкание –</a:t>
            </a:r>
            <a:r>
              <a:rPr lang="ru-RU" sz="3200" b="1" i="1"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 </a:t>
            </a:r>
            <a:r>
              <a:rPr lang="ru-RU" sz="3200" b="1">
                <a:solidFill>
                  <a:srgbClr val="66003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замыкание, при котором токи в ветвях электроустановки, примыкающих к месту его возникновения, резко возрастают, превышая наибольший допустимый ток продолжительного режима.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2" name="Rectang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ru-RU" sz="3200" b="1" dirty="0" smtClean="0">
                <a:solidFill>
                  <a:srgbClr val="000099"/>
                </a:solidFill>
              </a:rPr>
              <a:t>Вопрос 1</a:t>
            </a:r>
            <a:r>
              <a:rPr lang="ru-RU" sz="4000" b="1" dirty="0" smtClean="0"/>
              <a:t> </a:t>
            </a:r>
            <a:r>
              <a:rPr lang="ru-RU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Классификация коротких замыканий</a:t>
            </a:r>
            <a:r>
              <a:rPr lang="ru-RU" sz="4000" dirty="0" smtClean="0"/>
              <a:t> </a:t>
            </a:r>
          </a:p>
        </p:txBody>
      </p:sp>
      <p:sp>
        <p:nvSpPr>
          <p:cNvPr id="17414" name="Rectangle 6"/>
          <p:cNvSpPr>
            <a:spLocks noGrp="1"/>
          </p:cNvSpPr>
          <p:nvPr>
            <p:ph type="body" sz="half" idx="2"/>
          </p:nvPr>
        </p:nvSpPr>
        <p:spPr>
          <a:xfrm>
            <a:off x="0" y="5445125"/>
            <a:ext cx="9144000" cy="1412875"/>
          </a:xfrm>
        </p:spPr>
        <p:txBody>
          <a:bodyPr/>
          <a:lstStyle/>
          <a:p>
            <a:pPr marL="533400" indent="-533400" algn="ctr">
              <a:lnSpc>
                <a:spcPct val="90000"/>
              </a:lnSpc>
              <a:buFont typeface="Arial" charset="0"/>
              <a:buAutoNum type="arabicPeriod"/>
              <a:defRPr/>
            </a:pPr>
            <a:endParaRPr lang="en-US" sz="2400" b="1" i="1" dirty="0" smtClean="0">
              <a:solidFill>
                <a:srgbClr val="030349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marL="533400" indent="-533400" algn="ctr">
              <a:lnSpc>
                <a:spcPct val="90000"/>
              </a:lnSpc>
              <a:buFont typeface="Arial" charset="0"/>
              <a:buNone/>
              <a:defRPr/>
            </a:pPr>
            <a:r>
              <a:rPr lang="ru-RU" b="1" i="1" dirty="0" smtClean="0">
                <a:solidFill>
                  <a:srgbClr val="03034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Трехфазное короткое замыкание К </a:t>
            </a:r>
            <a:r>
              <a:rPr lang="en-US" b="1" i="1" dirty="0" smtClean="0">
                <a:solidFill>
                  <a:srgbClr val="03034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ru-RU" b="1" i="1" dirty="0" smtClean="0">
                <a:solidFill>
                  <a:srgbClr val="03034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– </a:t>
            </a:r>
            <a:r>
              <a:rPr lang="ru-RU" b="1" dirty="0" smtClean="0">
                <a:solidFill>
                  <a:srgbClr val="03034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КЗ  между тремя фазами в трехфазной ЭЭС</a:t>
            </a:r>
            <a:r>
              <a:rPr lang="ru-RU" sz="2400" b="1" dirty="0" smtClean="0">
                <a:solidFill>
                  <a:srgbClr val="03034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endParaRPr lang="en-US" sz="2400" b="1" dirty="0" smtClean="0">
              <a:solidFill>
                <a:srgbClr val="030349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17531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17527" name="Object 119"/>
          <p:cNvGraphicFramePr>
            <a:graphicFrameLocks noGrp="1" noChangeAspect="1"/>
          </p:cNvGraphicFramePr>
          <p:nvPr>
            <p:ph sz="half" idx="1"/>
          </p:nvPr>
        </p:nvGraphicFramePr>
        <p:xfrm>
          <a:off x="1476375" y="1484313"/>
          <a:ext cx="5986463" cy="4240212"/>
        </p:xfrm>
        <a:graphic>
          <a:graphicData uri="http://schemas.openxmlformats.org/presentationml/2006/ole">
            <p:oleObj spid="_x0000_s17527" name="VISIO" r:id="rId3" imgW="3173774" imgH="2245681" progId="Visio.Drawing.11">
              <p:embed/>
            </p:oleObj>
          </a:graphicData>
        </a:graphic>
      </p:graphicFrame>
      <p:sp>
        <p:nvSpPr>
          <p:cNvPr id="17532" name="Rectangle 15"/>
          <p:cNvSpPr>
            <a:spLocks noChangeArrowheads="1"/>
          </p:cNvSpPr>
          <p:nvPr/>
        </p:nvSpPr>
        <p:spPr bwMode="auto">
          <a:xfrm>
            <a:off x="0" y="33147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17528" name="Object 120"/>
          <p:cNvGraphicFramePr>
            <a:graphicFrameLocks noChangeAspect="1"/>
          </p:cNvGraphicFramePr>
          <p:nvPr/>
        </p:nvGraphicFramePr>
        <p:xfrm>
          <a:off x="6588125" y="5876925"/>
          <a:ext cx="288925" cy="277813"/>
        </p:xfrm>
        <a:graphic>
          <a:graphicData uri="http://schemas.openxmlformats.org/presentationml/2006/ole">
            <p:oleObj spid="_x0000_s17528" name="Формула" r:id="rId4" imgW="241300" imgH="22860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/>
          </p:cNvSpPr>
          <p:nvPr>
            <p:ph type="title"/>
          </p:nvPr>
        </p:nvSpPr>
        <p:spPr>
          <a:xfrm>
            <a:off x="539750" y="5516563"/>
            <a:ext cx="8229600" cy="1143000"/>
          </a:xfrm>
        </p:spPr>
        <p:txBody>
          <a:bodyPr/>
          <a:lstStyle/>
          <a:p>
            <a:pPr>
              <a:defRPr/>
            </a:pPr>
            <a:r>
              <a:rPr lang="ru-RU" sz="3200" b="1" i="1" dirty="0" smtClean="0">
                <a:solidFill>
                  <a:srgbClr val="03034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Двухфазное короткое замыкание</a:t>
            </a:r>
            <a:r>
              <a:rPr lang="ru-RU" sz="3200" b="1" dirty="0" smtClean="0">
                <a:solidFill>
                  <a:srgbClr val="03034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ru-RU" sz="3200" b="1" i="1" dirty="0" smtClean="0">
                <a:solidFill>
                  <a:srgbClr val="03034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К – КЗ</a:t>
            </a:r>
            <a:r>
              <a:rPr lang="ru-RU" sz="3200" b="1" dirty="0" smtClean="0">
                <a:solidFill>
                  <a:srgbClr val="03034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 между двумя фазами в трехфазной ЭЭС</a:t>
            </a:r>
            <a:r>
              <a:rPr lang="ru-RU" sz="4000" dirty="0" smtClean="0"/>
              <a:t> </a:t>
            </a:r>
          </a:p>
        </p:txBody>
      </p:sp>
      <p:graphicFrame>
        <p:nvGraphicFramePr>
          <p:cNvPr id="19554" name="Object 98"/>
          <p:cNvGraphicFramePr>
            <a:graphicFrameLocks noGrp="1" noChangeAspect="1"/>
          </p:cNvGraphicFramePr>
          <p:nvPr>
            <p:ph idx="1"/>
          </p:nvPr>
        </p:nvGraphicFramePr>
        <p:xfrm>
          <a:off x="1187450" y="476250"/>
          <a:ext cx="7380288" cy="4962525"/>
        </p:xfrm>
        <a:graphic>
          <a:graphicData uri="http://schemas.openxmlformats.org/presentationml/2006/ole">
            <p:oleObj spid="_x0000_s19554" name="VISIO" r:id="rId3" imgW="3173774" imgH="2131571" progId="Visio.Drawing.11">
              <p:embed/>
            </p:oleObj>
          </a:graphicData>
        </a:graphic>
      </p:graphicFrame>
      <p:sp>
        <p:nvSpPr>
          <p:cNvPr id="19557" name="Rectangle 1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19555" name="Object 99"/>
          <p:cNvGraphicFramePr>
            <a:graphicFrameLocks noChangeAspect="1"/>
          </p:cNvGraphicFramePr>
          <p:nvPr/>
        </p:nvGraphicFramePr>
        <p:xfrm>
          <a:off x="7524750" y="5589588"/>
          <a:ext cx="228600" cy="200025"/>
        </p:xfrm>
        <a:graphic>
          <a:graphicData uri="http://schemas.openxmlformats.org/presentationml/2006/ole">
            <p:oleObj spid="_x0000_s19555" name="Формула" r:id="rId4" imgW="228501" imgH="203112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/>
          </p:cNvSpPr>
          <p:nvPr>
            <p:ph type="title"/>
          </p:nvPr>
        </p:nvSpPr>
        <p:spPr>
          <a:xfrm>
            <a:off x="0" y="4149725"/>
            <a:ext cx="9144000" cy="2708275"/>
          </a:xfrm>
        </p:spPr>
        <p:txBody>
          <a:bodyPr/>
          <a:lstStyle/>
          <a:p>
            <a:pPr>
              <a:defRPr/>
            </a:pPr>
            <a:r>
              <a:rPr lang="ru-RU" sz="3200" b="1" i="1" dirty="0" smtClean="0">
                <a:solidFill>
                  <a:srgbClr val="03034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Однофазное короткое замыкание</a:t>
            </a:r>
            <a:r>
              <a:rPr lang="ru-RU" sz="3200" b="1" dirty="0" smtClean="0">
                <a:solidFill>
                  <a:srgbClr val="03034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ru-RU" sz="3200" b="1" i="1" dirty="0" smtClean="0">
                <a:solidFill>
                  <a:srgbClr val="03034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К   – КЗ</a:t>
            </a:r>
            <a:r>
              <a:rPr lang="ru-RU" sz="3200" b="1" dirty="0" smtClean="0">
                <a:solidFill>
                  <a:srgbClr val="03034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на землю в трехфазной электроэнергетической системе с глухо- или эффективно заземленными </a:t>
            </a:r>
            <a:r>
              <a:rPr lang="ru-RU" sz="3200" b="1" dirty="0" err="1" smtClean="0">
                <a:solidFill>
                  <a:srgbClr val="03034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нейтралями</a:t>
            </a:r>
            <a:r>
              <a:rPr lang="ru-RU" sz="3200" b="1" dirty="0" smtClean="0">
                <a:solidFill>
                  <a:srgbClr val="03034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силовых элементов, при котором с землей соединяется только одна фаза</a:t>
            </a:r>
            <a:r>
              <a:rPr lang="ru-RU" sz="4000" dirty="0" smtClean="0"/>
              <a:t> </a:t>
            </a:r>
          </a:p>
        </p:txBody>
      </p:sp>
      <p:graphicFrame>
        <p:nvGraphicFramePr>
          <p:cNvPr id="21602" name="Object 98"/>
          <p:cNvGraphicFramePr>
            <a:graphicFrameLocks noGrp="1" noChangeAspect="1"/>
          </p:cNvGraphicFramePr>
          <p:nvPr>
            <p:ph idx="1"/>
          </p:nvPr>
        </p:nvGraphicFramePr>
        <p:xfrm>
          <a:off x="1187450" y="0"/>
          <a:ext cx="6348413" cy="4214813"/>
        </p:xfrm>
        <a:graphic>
          <a:graphicData uri="http://schemas.openxmlformats.org/presentationml/2006/ole">
            <p:oleObj spid="_x0000_s21602" name="VISIO" r:id="rId3" imgW="3552619" imgH="2358270" progId="Visio.Drawing.11">
              <p:embed/>
            </p:oleObj>
          </a:graphicData>
        </a:graphic>
      </p:graphicFrame>
      <p:sp>
        <p:nvSpPr>
          <p:cNvPr id="21605" name="Rectangle 1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21603" name="Object 99"/>
          <p:cNvGraphicFramePr>
            <a:graphicFrameLocks noChangeAspect="1"/>
          </p:cNvGraphicFramePr>
          <p:nvPr/>
        </p:nvGraphicFramePr>
        <p:xfrm>
          <a:off x="7164388" y="4221163"/>
          <a:ext cx="228600" cy="228600"/>
        </p:xfrm>
        <a:graphic>
          <a:graphicData uri="http://schemas.openxmlformats.org/presentationml/2006/ole">
            <p:oleObj spid="_x0000_s21603" name="Формула" r:id="rId4" imgW="228600" imgH="22860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950" y="4581525"/>
            <a:ext cx="8928100" cy="2276475"/>
          </a:xfrm>
        </p:spPr>
        <p:txBody>
          <a:bodyPr/>
          <a:lstStyle/>
          <a:p>
            <a:pPr>
              <a:defRPr/>
            </a:pPr>
            <a:r>
              <a:rPr lang="ru-RU" sz="3200" b="1" i="1" dirty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Двухфазное короткое замыкание на землю  К</a:t>
            </a:r>
            <a:r>
              <a:rPr lang="ru-RU" sz="3200" b="1" i="1" baseline="30000" dirty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(1,1)</a:t>
            </a:r>
            <a:r>
              <a:rPr lang="ru-RU" sz="3200" b="1" i="1" dirty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– КЗ</a:t>
            </a:r>
            <a:r>
              <a:rPr lang="ru-RU" sz="3200" b="1" dirty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на землю в трехфазной </a:t>
            </a:r>
            <a:r>
              <a:rPr lang="en-US" sz="3200" b="1" dirty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200" b="1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ЭЭС с </a:t>
            </a:r>
            <a:r>
              <a:rPr lang="ru-RU" sz="3200" b="1" dirty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глухо- или эффективно заземленными </a:t>
            </a:r>
            <a:r>
              <a:rPr lang="ru-RU" sz="3200" b="1" dirty="0" err="1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нейтралями</a:t>
            </a:r>
            <a:r>
              <a:rPr lang="ru-RU" sz="3200" b="1" dirty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силовых элементов, при котором с землей </a:t>
            </a:r>
            <a:r>
              <a:rPr lang="ru-RU" sz="3200" b="1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соединяются </a:t>
            </a:r>
            <a:r>
              <a:rPr lang="ru-RU" sz="3200" b="1" dirty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две фазы</a:t>
            </a:r>
          </a:p>
        </p:txBody>
      </p:sp>
      <p:pic>
        <p:nvPicPr>
          <p:cNvPr id="3584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42988" y="0"/>
            <a:ext cx="6975475" cy="4630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115888"/>
            <a:ext cx="9144000" cy="1944687"/>
          </a:xfrm>
        </p:spPr>
        <p:txBody>
          <a:bodyPr/>
          <a:lstStyle/>
          <a:p>
            <a:pPr>
              <a:defRPr/>
            </a:pPr>
            <a:r>
              <a:rPr lang="ru-RU" sz="32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системах с изолированной </a:t>
            </a:r>
            <a:r>
              <a:rPr lang="ru-RU" sz="3200" b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нейтралью</a:t>
            </a:r>
            <a:r>
              <a:rPr lang="ru-RU" sz="32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замыкание одной фазы на землю не является КЗ и называется</a:t>
            </a:r>
            <a:r>
              <a:rPr lang="ru-RU" sz="32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200" b="1" i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замыканием на землю З</a:t>
            </a:r>
            <a:r>
              <a:rPr lang="ru-RU" sz="3200" b="1" i="1" baseline="30000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(1)</a:t>
            </a:r>
            <a:r>
              <a:rPr lang="ru-RU" sz="320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2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или </a:t>
            </a:r>
            <a:r>
              <a:rPr lang="ru-RU" sz="3200" b="1" i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простым замыканием</a:t>
            </a:r>
            <a:r>
              <a:rPr lang="ru-RU" sz="32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</a:t>
            </a:r>
            <a:endParaRPr lang="ru-RU" sz="32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2205038"/>
            <a:ext cx="9144000" cy="2016125"/>
          </a:xfrm>
        </p:spPr>
        <p:txBody>
          <a:bodyPr/>
          <a:lstStyle/>
          <a:p>
            <a:pPr>
              <a:defRPr/>
            </a:pPr>
            <a:r>
              <a:rPr lang="ru-RU" b="1" dirty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местах КЗ часто образуется электрическая </a:t>
            </a:r>
            <a:r>
              <a:rPr lang="ru-RU" b="1" i="1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дуга и </a:t>
            </a:r>
            <a:r>
              <a:rPr lang="ru-RU" b="1" i="1" dirty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переходное сопротивление, вызываемое загрязнением, наличием остатков изоляции, гари и пр</a:t>
            </a:r>
            <a:r>
              <a:rPr lang="ru-RU" b="1" dirty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</a:t>
            </a:r>
            <a:r>
              <a:rPr lang="ru-RU" b="1" i="1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</a:p>
          <a:p>
            <a:pPr>
              <a:defRPr/>
            </a:pPr>
            <a:r>
              <a:rPr lang="ru-RU" b="1" i="1" dirty="0" smtClean="0">
                <a:solidFill>
                  <a:srgbClr val="6600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Сопротивление электрической дуги и переходное сопротивление имеют </a:t>
            </a:r>
            <a:r>
              <a:rPr lang="ru-RU" b="1" i="1" dirty="0">
                <a:solidFill>
                  <a:srgbClr val="6600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нелинейный характер.</a:t>
            </a:r>
            <a:r>
              <a:rPr lang="ru-RU" b="1" dirty="0">
                <a:solidFill>
                  <a:srgbClr val="6600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dirty="0" smtClean="0">
                <a:solidFill>
                  <a:srgbClr val="6600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Учет их </a:t>
            </a:r>
            <a:r>
              <a:rPr lang="ru-RU" b="1" dirty="0">
                <a:solidFill>
                  <a:srgbClr val="6600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влияния </a:t>
            </a:r>
            <a:r>
              <a:rPr lang="ru-RU" b="1" dirty="0" smtClean="0">
                <a:solidFill>
                  <a:srgbClr val="6600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 </a:t>
            </a:r>
            <a:r>
              <a:rPr lang="ru-RU" b="1" dirty="0">
                <a:solidFill>
                  <a:srgbClr val="6600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ток КЗ представляет собой сложную задачу</a:t>
            </a:r>
            <a:r>
              <a:rPr lang="ru-RU" b="1" dirty="0" smtClean="0">
                <a:solidFill>
                  <a:srgbClr val="6600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endParaRPr lang="ru-RU" b="1" dirty="0">
              <a:solidFill>
                <a:srgbClr val="66003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700" y="115888"/>
            <a:ext cx="9036050" cy="2520950"/>
          </a:xfrm>
        </p:spPr>
        <p:txBody>
          <a:bodyPr/>
          <a:lstStyle/>
          <a:p>
            <a:pPr>
              <a:defRPr/>
            </a:pPr>
            <a:r>
              <a:rPr lang="ru-RU" sz="3200" b="1" dirty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случае, </a:t>
            </a:r>
            <a:r>
              <a:rPr lang="ru-RU" sz="3200" b="1" i="1" dirty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когда переходное сопротивление и сопротивлении дуги малы, ими пренебрегают.</a:t>
            </a:r>
            <a:r>
              <a:rPr lang="ru-RU" sz="3200" b="1" dirty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Такое замыкание называют </a:t>
            </a:r>
            <a:r>
              <a:rPr lang="ru-RU" sz="32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металлическим</a:t>
            </a:r>
            <a:r>
              <a:rPr lang="ru-RU" sz="3200" b="1" i="1" dirty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r>
              <a:rPr lang="ru-RU" sz="3200" b="1" dirty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200" b="1" i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Расчет максимально возможных токов проводят для металлического КЗ</a:t>
            </a:r>
            <a:r>
              <a:rPr lang="ru-RU" sz="3200" b="1" i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endParaRPr lang="ru-RU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 bwMode="auto">
          <a:xfrm>
            <a:off x="31750" y="2852738"/>
            <a:ext cx="9036050" cy="3889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defRPr/>
            </a:pPr>
            <a:r>
              <a:rPr lang="ru-RU" sz="3200" b="1" dirty="0">
                <a:solidFill>
                  <a:srgbClr val="6600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трехфазных системах </a:t>
            </a:r>
            <a:r>
              <a:rPr lang="ru-RU" sz="3200" b="1" i="1" dirty="0">
                <a:solidFill>
                  <a:srgbClr val="6600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все КЗ обычно делят на </a:t>
            </a:r>
            <a:r>
              <a:rPr lang="ru-RU" sz="32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симметричные</a:t>
            </a:r>
            <a:r>
              <a:rPr lang="ru-RU" sz="3200" b="1" i="1" dirty="0">
                <a:solidFill>
                  <a:srgbClr val="6600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и </a:t>
            </a:r>
            <a:r>
              <a:rPr lang="ru-RU" sz="32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несимметричные</a:t>
            </a:r>
            <a:r>
              <a:rPr lang="ru-RU" sz="3200" b="1" i="1" dirty="0">
                <a:solidFill>
                  <a:srgbClr val="6600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r>
              <a:rPr lang="ru-RU" sz="3200" b="1" dirty="0">
                <a:solidFill>
                  <a:srgbClr val="6600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200" b="1" i="1" dirty="0">
                <a:solidFill>
                  <a:srgbClr val="6600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 симметричном КЗ</a:t>
            </a:r>
            <a:r>
              <a:rPr lang="ru-RU" sz="3200" b="1" dirty="0">
                <a:solidFill>
                  <a:srgbClr val="6600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все фазы электроустановки находятся в одинаковых условиях, а при </a:t>
            </a:r>
            <a:r>
              <a:rPr lang="ru-RU" sz="3200" b="1" i="1" dirty="0">
                <a:solidFill>
                  <a:srgbClr val="6600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несимметричном КЗ</a:t>
            </a:r>
            <a:r>
              <a:rPr lang="ru-RU" sz="3200" b="1" dirty="0">
                <a:solidFill>
                  <a:srgbClr val="6600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одна из фаз находится в условиях, отличных от условий для двух других фаз (такую фазу называют </a:t>
            </a:r>
            <a:r>
              <a:rPr lang="ru-RU" sz="3200" b="1" i="1" dirty="0">
                <a:solidFill>
                  <a:srgbClr val="6600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особой</a:t>
            </a:r>
            <a:r>
              <a:rPr lang="ru-RU" sz="3200" b="1" dirty="0">
                <a:solidFill>
                  <a:srgbClr val="6600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721</TotalTime>
  <Words>1296</Words>
  <Application>Microsoft Office PowerPoint</Application>
  <PresentationFormat>Экран (4:3)</PresentationFormat>
  <Paragraphs>141</Paragraphs>
  <Slides>23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2</vt:i4>
      </vt:variant>
      <vt:variant>
        <vt:lpstr>Заголовки слайдов</vt:lpstr>
      </vt:variant>
      <vt:variant>
        <vt:i4>23</vt:i4>
      </vt:variant>
    </vt:vector>
  </HeadingPairs>
  <TitlesOfParts>
    <vt:vector size="26" baseType="lpstr">
      <vt:lpstr>Тема Office</vt:lpstr>
      <vt:lpstr>VISIO</vt:lpstr>
      <vt:lpstr>Формула</vt:lpstr>
      <vt:lpstr>КУРС ЛЕКЦИЙ по учебной дисциплине  «Переходные процессы в  электроэнергетических системах»</vt:lpstr>
      <vt:lpstr>Из всего разнообразия электромагнитных переходных процессов в электрической системе наиболее распространенными являются:</vt:lpstr>
      <vt:lpstr>Замыкание – всякое случайное или преднамеренное, не предусмотренное нормальным режимом работы электрическое соединение различных точек электроустановок между собой или с землей.</vt:lpstr>
      <vt:lpstr>Вопрос 1 Классификация коротких замыканий </vt:lpstr>
      <vt:lpstr>Двухфазное короткое замыкание  К – КЗ   между двумя фазами в трехфазной ЭЭС </vt:lpstr>
      <vt:lpstr>Однофазное короткое замыкание  К   – КЗ на землю в трехфазной электроэнергетической системе с глухо- или эффективно заземленными нейтралями силовых элементов, при котором с землей соединяется только одна фаза </vt:lpstr>
      <vt:lpstr>Двухфазное короткое замыкание на землю  К(1,1) – КЗ  на землю в трехфазной  ЭЭС с глухо- или эффективно заземленными нейтралями силовых элементов, при котором с землей соединяются две фазы</vt:lpstr>
      <vt:lpstr>В системах с изолированной нейтралью замыкание одной фазы на землю не является КЗ и называется замыканием на землю З(1) или простым замыканием. </vt:lpstr>
      <vt:lpstr>В случае, когда переходное сопротивление и сопротивлении дуги малы, ими пренебрегают. Такое замыкание называют металлическим. Расчет максимально возможных токов проводят для металлического КЗ.</vt:lpstr>
      <vt:lpstr>Слайд 10</vt:lpstr>
      <vt:lpstr>В количественном отношении К3 в сетях, по усредненным данным, распределяются по видам следующим образом: К(З) = 5 %;   К( 2 ) = 10 %;   К(1) = 65 %;   K(1,1) и K(1+1) = 20 % .</vt:lpstr>
      <vt:lpstr>Относительная частота возникновения различных видов К3</vt:lpstr>
      <vt:lpstr>Слайд 13</vt:lpstr>
      <vt:lpstr>Слайд 14</vt:lpstr>
      <vt:lpstr>Вопрос 2 Причины возникновения и последствия коротких замыканий </vt:lpstr>
      <vt:lpstr>Слайд 16</vt:lpstr>
      <vt:lpstr>Слайд 17</vt:lpstr>
      <vt:lpstr>Наиболее опасные последствия коротких замыканий проявляются обычно в элементах системы вблизи шин станций (генераторов). В результате этого может возникнуть системная авария, приводящая к нарушению устойчивости системы и значительному технико-экономическому ущербу. Если КЗ появилось на большой электрической удаленности от источника питания, то увеличение тока воспринимается генераторами как некоторое повышение нагрузки, а сильное снижение напряжения происходит только вблизи места короткого замыкания.</vt:lpstr>
      <vt:lpstr>Слайд 19</vt:lpstr>
      <vt:lpstr>Слайд 20</vt:lpstr>
      <vt:lpstr>Слайд 21</vt:lpstr>
      <vt:lpstr>Снижение напряжения и искажение его симметрии, что отрицательно сказывается на работе потребителей</vt:lpstr>
      <vt:lpstr>При замыканиях на землю возникают неуравновешенные системы токов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Admin</dc:creator>
  <cp:lastModifiedBy>sh_ik</cp:lastModifiedBy>
  <cp:revision>105</cp:revision>
  <dcterms:created xsi:type="dcterms:W3CDTF">2012-09-03T06:45:03Z</dcterms:created>
  <dcterms:modified xsi:type="dcterms:W3CDTF">2022-05-14T07:57:06Z</dcterms:modified>
</cp:coreProperties>
</file>